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ags/tag9.xml" ContentType="application/vnd.openxmlformats-officedocument.presentationml.tags+xml"/>
  <Override PartName="/ppt/diagrams/colors4.xml" ContentType="application/vnd.openxmlformats-officedocument.drawingml.diagramColor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ags/tag5.xml" ContentType="application/vnd.openxmlformats-officedocument.presentationml.tags+xml"/>
  <Override PartName="/ppt/diagrams/quickStyle3.xml" ContentType="application/vnd.openxmlformats-officedocument.drawingml.diagramStyl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ppt/tags/tag28.xml" ContentType="application/vnd.openxmlformats-officedocument.presentationml.tags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tags/tag17.xml" ContentType="application/vnd.openxmlformats-officedocument.presentationml.tags+xml"/>
  <Override PartName="/ppt/charts/chart8.xml" ContentType="application/vnd.openxmlformats-officedocument.drawingml.chart+xml"/>
  <Override PartName="/ppt/tags/tag35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tags/tag24.xml" ContentType="application/vnd.openxmlformats-officedocument.presentationml.tags+xml"/>
  <Override PartName="/ppt/notesSlides/notesSlide8.xml" ContentType="application/vnd.openxmlformats-officedocument.presentationml.notesSlide+xml"/>
  <Default Extension="gif" ContentType="image/gif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tags/tag13.xml" ContentType="application/vnd.openxmlformats-officedocument.presentationml.tags+xml"/>
  <Override PartName="/ppt/diagrams/colors5.xml" ContentType="application/vnd.openxmlformats-officedocument.drawingml.diagramColors+xml"/>
  <Override PartName="/ppt/tags/tag31.xml" ContentType="application/vnd.openxmlformats-officedocument.presentationml.tags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ags/tag6.xml" ContentType="application/vnd.openxmlformats-officedocument.presentationml.tags+xml"/>
  <Override PartName="/ppt/diagrams/colors1.xml" ContentType="application/vnd.openxmlformats-officedocument.drawingml.diagramColors+xml"/>
  <Override PartName="/ppt/theme/themeOverride7.xml" ContentType="application/vnd.openxmlformats-officedocument.themeOverr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tags/tag29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tags/tag18.xml" ContentType="application/vnd.openxmlformats-officedocument.presentationml.tags+xml"/>
  <Override PartName="/ppt/charts/chart9.xml" ContentType="application/vnd.openxmlformats-officedocument.drawingml.chart+xml"/>
  <Override PartName="/ppt/tags/tag36.xml" ContentType="application/vnd.openxmlformats-officedocument.presentationml.tags+xml"/>
  <Override PartName="/ppt/diagrams/layout3.xml" ContentType="application/vnd.openxmlformats-officedocument.drawingml.diagramLayout+xml"/>
  <Override PartName="/ppt/tags/tag14.xml" ContentType="application/vnd.openxmlformats-officedocument.presentationml.tags+xml"/>
  <Override PartName="/ppt/diagrams/data4.xml" ContentType="application/vnd.openxmlformats-officedocument.drawingml.diagramData+xml"/>
  <Override PartName="/ppt/tags/tag25.xml" ContentType="application/vnd.openxmlformats-officedocument.presentationml.tags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charts/chart5.xml" ContentType="application/vnd.openxmlformats-officedocument.drawingml.chart+xml"/>
  <Override PartName="/ppt/tags/tag32.xml" ContentType="application/vnd.openxmlformats-officedocument.presentationml.tag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diagrams/colors2.xml" ContentType="application/vnd.openxmlformats-officedocument.drawingml.diagramColors+xml"/>
  <Override PartName="/ppt/theme/themeOverride8.xml" ContentType="application/vnd.openxmlformats-officedocument.themeOverr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tags/tag3.xml" ContentType="application/vnd.openxmlformats-officedocument.presentationml.tags+xml"/>
  <Override PartName="/ppt/theme/themeOverride4.xml" ContentType="application/vnd.openxmlformats-officedocument.themeOverride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tags/tag26.xml" ContentType="application/vnd.openxmlformats-officedocument.presentationml.tags+xml"/>
  <Override PartName="/ppt/tags/tag15.xml" ContentType="application/vnd.openxmlformats-officedocument.presentationml.tags+xml"/>
  <Override PartName="/ppt/charts/chart6.xml" ContentType="application/vnd.openxmlformats-officedocument.drawingml.chart+xml"/>
  <Override PartName="/ppt/diagrams/data5.xml" ContentType="application/vnd.openxmlformats-officedocument.drawingml.diagramData+xml"/>
  <Override PartName="/ppt/tags/tag33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tags/tag11.xml" ContentType="application/vnd.openxmlformats-officedocument.presentationml.tags+xml"/>
  <Override PartName="/ppt/diagrams/colors3.xml" ContentType="application/vnd.openxmlformats-officedocument.drawingml.diagramColors+xml"/>
  <Override PartName="/ppt/theme/themeOverride9.xml" ContentType="application/vnd.openxmlformats-officedocument.themeOverride+xml"/>
  <Override PartName="/ppt/diagrams/quickStyle6.xml" ContentType="application/vnd.openxmlformats-officedocument.drawingml.diagramStyle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4.xml" ContentType="application/vnd.openxmlformats-officedocument.presentationml.tags+xml"/>
  <Override PartName="/ppt/theme/themeOverride5.xml" ContentType="application/vnd.openxmlformats-officedocument.themeOverride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tags/tag34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69" r:id="rId2"/>
    <p:sldMasterId id="2147483681" r:id="rId3"/>
    <p:sldMasterId id="2147483719" r:id="rId4"/>
    <p:sldMasterId id="2147483732" r:id="rId5"/>
    <p:sldMasterId id="2147483783" r:id="rId6"/>
  </p:sldMasterIdLst>
  <p:notesMasterIdLst>
    <p:notesMasterId r:id="rId44"/>
  </p:notesMasterIdLst>
  <p:handoutMasterIdLst>
    <p:handoutMasterId r:id="rId45"/>
  </p:handoutMasterIdLst>
  <p:sldIdLst>
    <p:sldId id="643" r:id="rId7"/>
    <p:sldId id="644" r:id="rId8"/>
    <p:sldId id="645" r:id="rId9"/>
    <p:sldId id="646" r:id="rId10"/>
    <p:sldId id="647" r:id="rId11"/>
    <p:sldId id="662" r:id="rId12"/>
    <p:sldId id="663" r:id="rId13"/>
    <p:sldId id="664" r:id="rId14"/>
    <p:sldId id="665" r:id="rId15"/>
    <p:sldId id="666" r:id="rId16"/>
    <p:sldId id="667" r:id="rId17"/>
    <p:sldId id="668" r:id="rId18"/>
    <p:sldId id="669" r:id="rId19"/>
    <p:sldId id="676" r:id="rId20"/>
    <p:sldId id="657" r:id="rId21"/>
    <p:sldId id="616" r:id="rId22"/>
    <p:sldId id="628" r:id="rId23"/>
    <p:sldId id="640" r:id="rId24"/>
    <p:sldId id="637" r:id="rId25"/>
    <p:sldId id="632" r:id="rId26"/>
    <p:sldId id="634" r:id="rId27"/>
    <p:sldId id="627" r:id="rId28"/>
    <p:sldId id="638" r:id="rId29"/>
    <p:sldId id="626" r:id="rId30"/>
    <p:sldId id="639" r:id="rId31"/>
    <p:sldId id="641" r:id="rId32"/>
    <p:sldId id="624" r:id="rId33"/>
    <p:sldId id="658" r:id="rId34"/>
    <p:sldId id="659" r:id="rId35"/>
    <p:sldId id="670" r:id="rId36"/>
    <p:sldId id="671" r:id="rId37"/>
    <p:sldId id="672" r:id="rId38"/>
    <p:sldId id="673" r:id="rId39"/>
    <p:sldId id="674" r:id="rId40"/>
    <p:sldId id="675" r:id="rId41"/>
    <p:sldId id="660" r:id="rId42"/>
    <p:sldId id="661" r:id="rId43"/>
  </p:sldIdLst>
  <p:sldSz cx="9144000" cy="6858000" type="screen4x3"/>
  <p:notesSz cx="6784975" cy="9906000"/>
  <p:custDataLst>
    <p:tags r:id="rId46"/>
  </p:custDataLst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8425" indent="31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5625" indent="31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6749"/>
    <a:srgbClr val="FF3300"/>
    <a:srgbClr val="C30C3E"/>
    <a:srgbClr val="C3D99B"/>
    <a:srgbClr val="E7FFFF"/>
    <a:srgbClr val="0033CC"/>
    <a:srgbClr val="FFFF00"/>
    <a:srgbClr val="FF505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Világos stílus 3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Világos stílus 3 – 2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2" autoAdjust="0"/>
    <p:restoredTop sz="97982" autoAdjust="0"/>
  </p:normalViewPr>
  <p:slideViewPr>
    <p:cSldViewPr>
      <p:cViewPr>
        <p:scale>
          <a:sx n="93" d="100"/>
          <a:sy n="93" d="100"/>
        </p:scale>
        <p:origin x="-414" y="324"/>
      </p:cViewPr>
      <p:guideLst>
        <p:guide orient="horz" pos="4292"/>
        <p:guide pos="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00"/>
    </p:cViewPr>
  </p:sorterViewPr>
  <p:notesViewPr>
    <p:cSldViewPr>
      <p:cViewPr varScale="1">
        <p:scale>
          <a:sx n="74" d="100"/>
          <a:sy n="74" d="100"/>
        </p:scale>
        <p:origin x="-2130" y="-102"/>
      </p:cViewPr>
      <p:guideLst>
        <p:guide orient="horz" pos="3120"/>
        <p:guide pos="21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Munkaf&#252;zet3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Munkaf&#252;zet3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Munkaf&#252;zet3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Munkaf&#252;zet3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Munkaf&#252;zet3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Munkaf&#252;zet3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Munkaf&#252;zet3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Munkaf&#252;zet3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Munkaf&#252;zet3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floor>
      <c:spPr>
        <a:ln>
          <a:noFill/>
        </a:ln>
      </c:spPr>
    </c:floor>
    <c:plotArea>
      <c:layout>
        <c:manualLayout>
          <c:layoutTarget val="inner"/>
          <c:xMode val="edge"/>
          <c:yMode val="edge"/>
          <c:x val="2.0170270580498115E-2"/>
          <c:y val="7.3020399714817968E-2"/>
          <c:w val="0.97432874653391199"/>
          <c:h val="0.85395920057036501"/>
        </c:manualLayout>
      </c:layout>
      <c:bar3DChart>
        <c:barDir val="bar"/>
        <c:grouping val="percentStacked"/>
        <c:ser>
          <c:idx val="0"/>
          <c:order val="0"/>
          <c:tx>
            <c:strRef>
              <c:f>Munka1!$X$4</c:f>
              <c:strCache>
                <c:ptCount val="1"/>
                <c:pt idx="0">
                  <c:v>Jövedelem
150 bp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dLbls>
            <c:delete val="1"/>
          </c:dLbls>
          <c:val>
            <c:numRef>
              <c:f>Munka1!$Y$4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</c:ser>
        <c:ser>
          <c:idx val="2"/>
          <c:order val="1"/>
          <c:tx>
            <c:strRef>
              <c:f>Munka1!$X$7</c:f>
              <c:strCache>
                <c:ptCount val="1"/>
                <c:pt idx="0">
                  <c:v>2 CSOB
10 bp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hu-HU" dirty="0"/>
                      <a:t>2 CSOB
</a:t>
                    </a:r>
                    <a:r>
                      <a:rPr lang="hu-HU" dirty="0" smtClean="0"/>
                      <a:t>0,1 %</a:t>
                    </a:r>
                    <a:endParaRPr lang="hu-HU" dirty="0"/>
                  </a:p>
                </c:rich>
              </c:tx>
              <c:showSerName val="1"/>
              <c:separator>
</c:separator>
            </c:dLbl>
            <c:txPr>
              <a:bodyPr/>
              <a:lstStyle/>
              <a:p>
                <a:pPr>
                  <a:defRPr sz="1800" b="0"/>
                </a:pPr>
                <a:endParaRPr lang="hu-HU"/>
              </a:p>
            </c:txPr>
            <c:showSerName val="1"/>
            <c:separator>
</c:separator>
          </c:dLbls>
          <c:val>
            <c:numRef>
              <c:f>Munka1!$Y$7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dLbls>
          <c:showVal val="1"/>
        </c:dLbls>
        <c:gapWidth val="60"/>
        <c:gapDepth val="0"/>
        <c:shape val="box"/>
        <c:axId val="48423680"/>
        <c:axId val="48463872"/>
        <c:axId val="0"/>
      </c:bar3DChart>
      <c:catAx>
        <c:axId val="48423680"/>
        <c:scaling>
          <c:orientation val="minMax"/>
        </c:scaling>
        <c:delete val="1"/>
        <c:axPos val="l"/>
        <c:tickLblPos val="none"/>
        <c:crossAx val="48463872"/>
        <c:crosses val="autoZero"/>
        <c:auto val="1"/>
        <c:lblAlgn val="ctr"/>
        <c:lblOffset val="100"/>
      </c:catAx>
      <c:valAx>
        <c:axId val="48463872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none"/>
        <c:tickLblPos val="none"/>
        <c:crossAx val="48423680"/>
        <c:crosses val="autoZero"/>
        <c:crossBetween val="between"/>
      </c:valAx>
    </c:plotArea>
    <c:plotVisOnly val="1"/>
    <c:dispBlanksAs val="gap"/>
  </c:chart>
  <c:spPr>
    <a:noFill/>
    <a:ln>
      <a:noFill/>
    </a:ln>
  </c:spPr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floor>
      <c:spPr>
        <a:ln>
          <a:noFill/>
        </a:ln>
      </c:spPr>
    </c:floor>
    <c:plotArea>
      <c:layout>
        <c:manualLayout>
          <c:layoutTarget val="inner"/>
          <c:xMode val="edge"/>
          <c:yMode val="edge"/>
          <c:x val="2.0170270580498112E-2"/>
          <c:y val="7.3020399714817968E-2"/>
          <c:w val="0.97432874653391233"/>
          <c:h val="0.85395920057036501"/>
        </c:manualLayout>
      </c:layout>
      <c:bar3DChart>
        <c:barDir val="bar"/>
        <c:grouping val="percentStacked"/>
        <c:dLbls>
          <c:showVal val="1"/>
        </c:dLbls>
        <c:gapWidth val="60"/>
        <c:gapDepth val="0"/>
        <c:shape val="box"/>
        <c:axId val="36419072"/>
        <c:axId val="49006080"/>
        <c:axId val="0"/>
      </c:bar3DChart>
      <c:catAx>
        <c:axId val="36419072"/>
        <c:scaling>
          <c:orientation val="minMax"/>
        </c:scaling>
        <c:delete val="1"/>
        <c:axPos val="l"/>
        <c:tickLblPos val="none"/>
        <c:crossAx val="49006080"/>
        <c:crosses val="autoZero"/>
        <c:auto val="1"/>
        <c:lblAlgn val="ctr"/>
        <c:lblOffset val="100"/>
      </c:catAx>
      <c:valAx>
        <c:axId val="49006080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none"/>
        <c:tickLblPos val="none"/>
        <c:crossAx val="36419072"/>
        <c:crosses val="autoZero"/>
        <c:crossBetween val="between"/>
      </c:valAx>
    </c:plotArea>
    <c:plotVisOnly val="1"/>
    <c:dispBlanksAs val="gap"/>
  </c:chart>
  <c:spPr>
    <a:noFill/>
    <a:ln>
      <a:noFill/>
    </a:ln>
  </c:sp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floor>
      <c:spPr>
        <a:ln>
          <a:noFill/>
        </a:ln>
      </c:spPr>
    </c:floor>
    <c:plotArea>
      <c:layout>
        <c:manualLayout>
          <c:layoutTarget val="inner"/>
          <c:xMode val="edge"/>
          <c:yMode val="edge"/>
          <c:x val="2.0170270580498112E-2"/>
          <c:y val="7.3020399714817968E-2"/>
          <c:w val="0.97432874653391233"/>
          <c:h val="0.85395920057036501"/>
        </c:manualLayout>
      </c:layout>
      <c:bar3DChart>
        <c:barDir val="bar"/>
        <c:grouping val="percentStacked"/>
        <c:dLbls>
          <c:showVal val="1"/>
        </c:dLbls>
        <c:gapWidth val="60"/>
        <c:gapDepth val="0"/>
        <c:shape val="box"/>
        <c:axId val="36426880"/>
        <c:axId val="36428416"/>
        <c:axId val="0"/>
      </c:bar3DChart>
      <c:catAx>
        <c:axId val="36426880"/>
        <c:scaling>
          <c:orientation val="minMax"/>
        </c:scaling>
        <c:delete val="1"/>
        <c:axPos val="l"/>
        <c:tickLblPos val="none"/>
        <c:crossAx val="36428416"/>
        <c:crosses val="autoZero"/>
        <c:auto val="1"/>
        <c:lblAlgn val="ctr"/>
        <c:lblOffset val="100"/>
      </c:catAx>
      <c:valAx>
        <c:axId val="36428416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none"/>
        <c:tickLblPos val="none"/>
        <c:crossAx val="364268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</c:sp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floor>
      <c:spPr>
        <a:ln>
          <a:noFill/>
        </a:ln>
      </c:spPr>
    </c:floor>
    <c:plotArea>
      <c:layout>
        <c:manualLayout>
          <c:layoutTarget val="inner"/>
          <c:xMode val="edge"/>
          <c:yMode val="edge"/>
          <c:x val="2.0170270580498112E-2"/>
          <c:y val="7.3020399714817968E-2"/>
          <c:w val="0.97432874653391233"/>
          <c:h val="0.85395920057036501"/>
        </c:manualLayout>
      </c:layout>
      <c:bar3DChart>
        <c:barDir val="bar"/>
        <c:grouping val="percentStacked"/>
        <c:ser>
          <c:idx val="0"/>
          <c:order val="0"/>
          <c:tx>
            <c:strRef>
              <c:f>Munka1!$X$4</c:f>
              <c:strCache>
                <c:ptCount val="1"/>
                <c:pt idx="0">
                  <c:v>Jövedelem
150 bp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dLbls>
            <c:delete val="1"/>
          </c:dLbls>
          <c:val>
            <c:numRef>
              <c:f>Munka1!$Y$4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</c:ser>
        <c:ser>
          <c:idx val="2"/>
          <c:order val="1"/>
          <c:tx>
            <c:strRef>
              <c:f>Munka1!$X$7</c:f>
              <c:strCache>
                <c:ptCount val="1"/>
                <c:pt idx="0">
                  <c:v>2 CSOB
10 bp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hu-HU"/>
                      <a:t>2 </a:t>
                    </a:r>
                    <a:r>
                      <a:rPr lang="hu-HU" smtClean="0"/>
                      <a:t>CSOB</a:t>
                    </a:r>
                    <a:endParaRPr lang="hu-HU" dirty="0"/>
                  </a:p>
                </c:rich>
              </c:tx>
              <c:showSerName val="1"/>
              <c:separator>
</c:separator>
            </c:dLbl>
            <c:txPr>
              <a:bodyPr/>
              <a:lstStyle/>
              <a:p>
                <a:pPr>
                  <a:defRPr sz="1800" b="0"/>
                </a:pPr>
                <a:endParaRPr lang="hu-HU"/>
              </a:p>
            </c:txPr>
            <c:showSerName val="1"/>
            <c:separator>
</c:separator>
          </c:dLbls>
          <c:val>
            <c:numRef>
              <c:f>Munka1!$Y$7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dLbls>
          <c:showVal val="1"/>
        </c:dLbls>
        <c:gapWidth val="60"/>
        <c:gapDepth val="0"/>
        <c:shape val="box"/>
        <c:axId val="36512128"/>
        <c:axId val="36513664"/>
        <c:axId val="0"/>
      </c:bar3DChart>
      <c:catAx>
        <c:axId val="36512128"/>
        <c:scaling>
          <c:orientation val="minMax"/>
        </c:scaling>
        <c:delete val="1"/>
        <c:axPos val="l"/>
        <c:tickLblPos val="none"/>
        <c:crossAx val="36513664"/>
        <c:crosses val="autoZero"/>
        <c:auto val="1"/>
        <c:lblAlgn val="ctr"/>
        <c:lblOffset val="100"/>
      </c:catAx>
      <c:valAx>
        <c:axId val="3651366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none"/>
        <c:tickLblPos val="none"/>
        <c:crossAx val="36512128"/>
        <c:crosses val="autoZero"/>
        <c:crossBetween val="between"/>
      </c:valAx>
    </c:plotArea>
    <c:plotVisOnly val="1"/>
    <c:dispBlanksAs val="gap"/>
  </c:chart>
  <c:spPr>
    <a:noFill/>
    <a:ln>
      <a:noFill/>
    </a:ln>
  </c:sp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floor>
      <c:spPr>
        <a:ln>
          <a:noFill/>
        </a:ln>
      </c:spPr>
    </c:floor>
    <c:plotArea>
      <c:layout>
        <c:manualLayout>
          <c:layoutTarget val="inner"/>
          <c:xMode val="edge"/>
          <c:yMode val="edge"/>
          <c:x val="2.0170270580498133E-2"/>
          <c:y val="7.3020399714817968E-2"/>
          <c:w val="0.97432874653391277"/>
          <c:h val="0.85395920057036545"/>
        </c:manualLayout>
      </c:layout>
      <c:bar3DChart>
        <c:barDir val="bar"/>
        <c:grouping val="percentStacked"/>
        <c:ser>
          <c:idx val="0"/>
          <c:order val="0"/>
          <c:tx>
            <c:strRef>
              <c:f>Munka1!$X$4</c:f>
              <c:strCache>
                <c:ptCount val="1"/>
                <c:pt idx="0">
                  <c:v>Jövedelem
150 bp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dLbls>
            <c:delete val="1"/>
          </c:dLbls>
          <c:val>
            <c:numRef>
              <c:f>Munka1!$Y$4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</c:ser>
        <c:ser>
          <c:idx val="2"/>
          <c:order val="1"/>
          <c:tx>
            <c:strRef>
              <c:f>Munka1!$X$7</c:f>
              <c:strCache>
                <c:ptCount val="1"/>
                <c:pt idx="0">
                  <c:v>2 CSOB
10 bp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hu-HU" dirty="0"/>
                      <a:t>2 </a:t>
                    </a:r>
                    <a:r>
                      <a:rPr lang="hu-HU" dirty="0" smtClean="0"/>
                      <a:t>csoportos beszedés</a:t>
                    </a:r>
                    <a:endParaRPr lang="hu-HU" dirty="0"/>
                  </a:p>
                </c:rich>
              </c:tx>
              <c:showSerName val="1"/>
              <c:separator>
</c:separator>
            </c:dLbl>
            <c:txPr>
              <a:bodyPr/>
              <a:lstStyle/>
              <a:p>
                <a:pPr>
                  <a:defRPr sz="1800" b="0"/>
                </a:pPr>
                <a:endParaRPr lang="hu-HU"/>
              </a:p>
            </c:txPr>
            <c:showSerName val="1"/>
            <c:separator>
</c:separator>
          </c:dLbls>
          <c:val>
            <c:numRef>
              <c:f>Munka1!$Y$7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dLbls>
          <c:showVal val="1"/>
        </c:dLbls>
        <c:gapWidth val="60"/>
        <c:gapDepth val="0"/>
        <c:shape val="box"/>
        <c:axId val="37081472"/>
        <c:axId val="37083008"/>
        <c:axId val="0"/>
      </c:bar3DChart>
      <c:catAx>
        <c:axId val="37081472"/>
        <c:scaling>
          <c:orientation val="minMax"/>
        </c:scaling>
        <c:delete val="1"/>
        <c:axPos val="l"/>
        <c:tickLblPos val="none"/>
        <c:crossAx val="37083008"/>
        <c:crosses val="autoZero"/>
        <c:auto val="1"/>
        <c:lblAlgn val="ctr"/>
        <c:lblOffset val="100"/>
      </c:catAx>
      <c:valAx>
        <c:axId val="3708300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none"/>
        <c:tickLblPos val="none"/>
        <c:crossAx val="37081472"/>
        <c:crosses val="autoZero"/>
        <c:crossBetween val="between"/>
      </c:valAx>
    </c:plotArea>
    <c:plotVisOnly val="1"/>
    <c:dispBlanksAs val="gap"/>
  </c:chart>
  <c:spPr>
    <a:noFill/>
    <a:ln>
      <a:noFill/>
    </a:ln>
  </c:sp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floor>
      <c:spPr>
        <a:ln>
          <a:noFill/>
        </a:ln>
      </c:spPr>
    </c:floor>
    <c:plotArea>
      <c:layout>
        <c:manualLayout>
          <c:layoutTarget val="inner"/>
          <c:xMode val="edge"/>
          <c:yMode val="edge"/>
          <c:x val="2.0170270580498133E-2"/>
          <c:y val="7.3020399714817968E-2"/>
          <c:w val="0.97432874653391277"/>
          <c:h val="0.85395920057036545"/>
        </c:manualLayout>
      </c:layout>
      <c:bar3DChart>
        <c:barDir val="bar"/>
        <c:grouping val="percentStacked"/>
        <c:ser>
          <c:idx val="0"/>
          <c:order val="0"/>
          <c:tx>
            <c:strRef>
              <c:f>Munka1!$X$4</c:f>
              <c:strCache>
                <c:ptCount val="1"/>
                <c:pt idx="0">
                  <c:v>Jövedelem
150 bp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hu-HU"/>
                      <a:t>Jövedelem
</a:t>
                    </a:r>
                    <a:r>
                      <a:rPr lang="hu-HU" smtClean="0"/>
                      <a:t>1,50 %</a:t>
                    </a:r>
                    <a:endParaRPr lang="hu-HU" dirty="0"/>
                  </a:p>
                </c:rich>
              </c:tx>
              <c:showSerName val="1"/>
              <c:separator>
</c:separator>
            </c:dLbl>
            <c:txPr>
              <a:bodyPr/>
              <a:lstStyle/>
              <a:p>
                <a:pPr>
                  <a:defRPr sz="2400" b="0">
                    <a:solidFill>
                      <a:schemeClr val="bg1"/>
                    </a:solidFill>
                  </a:defRPr>
                </a:pPr>
                <a:endParaRPr lang="hu-HU"/>
              </a:p>
            </c:txPr>
            <c:showSerName val="1"/>
            <c:separator>
</c:separator>
          </c:dLbls>
          <c:val>
            <c:numRef>
              <c:f>Munka1!$Y$4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</c:ser>
        <c:ser>
          <c:idx val="1"/>
          <c:order val="1"/>
          <c:tx>
            <c:strRef>
              <c:f>Munka1!$X$5</c:f>
              <c:strCache>
                <c:ptCount val="1"/>
                <c:pt idx="0">
                  <c:v>LTP
75 bp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hu-HU"/>
                      <a:t>LTP
</a:t>
                    </a:r>
                    <a:r>
                      <a:rPr lang="hu-HU" smtClean="0"/>
                      <a:t>0,75 %</a:t>
                    </a:r>
                    <a:endParaRPr lang="hu-HU" dirty="0"/>
                  </a:p>
                </c:rich>
              </c:tx>
              <c:showSerName val="1"/>
              <c:separator>
</c:separator>
            </c:dLbl>
            <c:txPr>
              <a:bodyPr/>
              <a:lstStyle/>
              <a:p>
                <a:pPr>
                  <a:defRPr sz="2400" b="0">
                    <a:solidFill>
                      <a:schemeClr val="bg1"/>
                    </a:solidFill>
                  </a:defRPr>
                </a:pPr>
                <a:endParaRPr lang="hu-HU"/>
              </a:p>
            </c:txPr>
            <c:showSerName val="1"/>
            <c:separator>
</c:separator>
          </c:dLbls>
          <c:val>
            <c:numRef>
              <c:f>Munka1!$Y$5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</c:ser>
        <c:ser>
          <c:idx val="3"/>
          <c:order val="2"/>
          <c:tx>
            <c:strRef>
              <c:f>Munka1!$X$6</c:f>
              <c:strCache>
                <c:ptCount val="1"/>
                <c:pt idx="0">
                  <c:v>PPI
15 bp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hu-HU"/>
                      <a:t>PPI
</a:t>
                    </a:r>
                    <a:r>
                      <a:rPr lang="hu-HU" smtClean="0"/>
                      <a:t>0,15 %</a:t>
                    </a:r>
                    <a:endParaRPr lang="hu-HU" dirty="0"/>
                  </a:p>
                </c:rich>
              </c:tx>
              <c:showSerName val="1"/>
              <c:separator>
</c:separator>
            </c:dLbl>
            <c:txPr>
              <a:bodyPr/>
              <a:lstStyle/>
              <a:p>
                <a:pPr>
                  <a:defRPr sz="2000"/>
                </a:pPr>
                <a:endParaRPr lang="hu-HU"/>
              </a:p>
            </c:txPr>
            <c:showSerName val="1"/>
            <c:separator>
</c:separator>
          </c:dLbls>
          <c:val>
            <c:numRef>
              <c:f>Munka1!$Y$6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</c:ser>
        <c:ser>
          <c:idx val="2"/>
          <c:order val="3"/>
          <c:tx>
            <c:strRef>
              <c:f>Munka1!$X$7</c:f>
              <c:strCache>
                <c:ptCount val="1"/>
                <c:pt idx="0">
                  <c:v>2 CSOB
10 bp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hu-HU"/>
                      <a:t>2 CSOB
</a:t>
                    </a:r>
                    <a:r>
                      <a:rPr lang="hu-HU" smtClean="0"/>
                      <a:t>0,10 %</a:t>
                    </a:r>
                    <a:endParaRPr lang="hu-HU" dirty="0"/>
                  </a:p>
                </c:rich>
              </c:tx>
              <c:showSerName val="1"/>
              <c:separator>
</c:separator>
            </c:dLbl>
            <c:txPr>
              <a:bodyPr/>
              <a:lstStyle/>
              <a:p>
                <a:pPr>
                  <a:defRPr sz="1800" b="0"/>
                </a:pPr>
                <a:endParaRPr lang="hu-HU"/>
              </a:p>
            </c:txPr>
            <c:showSerName val="1"/>
            <c:separator>
</c:separator>
          </c:dLbls>
          <c:val>
            <c:numRef>
              <c:f>Munka1!$Y$7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dLbls>
          <c:showVal val="1"/>
        </c:dLbls>
        <c:gapWidth val="60"/>
        <c:gapDepth val="0"/>
        <c:shape val="box"/>
        <c:axId val="49730688"/>
        <c:axId val="49732224"/>
        <c:axId val="0"/>
      </c:bar3DChart>
      <c:catAx>
        <c:axId val="49730688"/>
        <c:scaling>
          <c:orientation val="minMax"/>
        </c:scaling>
        <c:delete val="1"/>
        <c:axPos val="l"/>
        <c:tickLblPos val="none"/>
        <c:crossAx val="49732224"/>
        <c:crosses val="autoZero"/>
        <c:auto val="1"/>
        <c:lblAlgn val="ctr"/>
        <c:lblOffset val="100"/>
      </c:catAx>
      <c:valAx>
        <c:axId val="4973222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none"/>
        <c:tickLblPos val="none"/>
        <c:crossAx val="49730688"/>
        <c:crosses val="autoZero"/>
        <c:crossBetween val="between"/>
      </c:valAx>
    </c:plotArea>
    <c:plotVisOnly val="1"/>
    <c:dispBlanksAs val="gap"/>
  </c:chart>
  <c:spPr>
    <a:noFill/>
    <a:ln>
      <a:noFill/>
    </a:ln>
  </c:sp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floor>
      <c:spPr>
        <a:ln>
          <a:noFill/>
        </a:ln>
      </c:spPr>
    </c:floor>
    <c:plotArea>
      <c:layout>
        <c:manualLayout>
          <c:layoutTarget val="inner"/>
          <c:xMode val="edge"/>
          <c:yMode val="edge"/>
          <c:x val="2.0170270580498133E-2"/>
          <c:y val="7.3020399714817968E-2"/>
          <c:w val="0.97432874653391277"/>
          <c:h val="0.85395920057036545"/>
        </c:manualLayout>
      </c:layout>
      <c:bar3DChart>
        <c:barDir val="bar"/>
        <c:grouping val="percentStacked"/>
        <c:ser>
          <c:idx val="0"/>
          <c:order val="0"/>
          <c:tx>
            <c:strRef>
              <c:f>Munka1!$X$11</c:f>
              <c:strCache>
                <c:ptCount val="1"/>
                <c:pt idx="0">
                  <c:v>7-15 M Ft
25 bp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hu-HU"/>
                      <a:t>7-15 M Ft
</a:t>
                    </a:r>
                    <a:r>
                      <a:rPr lang="hu-HU" smtClean="0"/>
                      <a:t>0,25 %</a:t>
                    </a:r>
                    <a:endParaRPr lang="hu-HU" dirty="0"/>
                  </a:p>
                </c:rich>
              </c:tx>
              <c:showSerName val="1"/>
              <c:separator>
</c:separator>
            </c:dLbl>
            <c:txPr>
              <a:bodyPr/>
              <a:lstStyle/>
              <a:p>
                <a:pPr>
                  <a:defRPr sz="2400" b="0">
                    <a:solidFill>
                      <a:schemeClr val="bg1"/>
                    </a:solidFill>
                  </a:defRPr>
                </a:pPr>
                <a:endParaRPr lang="hu-HU"/>
              </a:p>
            </c:txPr>
            <c:showSerName val="1"/>
            <c:separator>
</c:separator>
          </c:dLbls>
          <c:val>
            <c:numRef>
              <c:f>Munka1!$Y$11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</c:ser>
        <c:ser>
          <c:idx val="1"/>
          <c:order val="1"/>
          <c:tx>
            <c:strRef>
              <c:f>Munka1!$X$12</c:f>
              <c:strCache>
                <c:ptCount val="1"/>
                <c:pt idx="0">
                  <c:v>15-20 M Ft
50 bp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hu-HU"/>
                      <a:t>15-20 M Ft
</a:t>
                    </a:r>
                    <a:r>
                      <a:rPr lang="hu-HU" smtClean="0"/>
                      <a:t>0,5 %</a:t>
                    </a:r>
                    <a:endParaRPr lang="hu-HU" dirty="0"/>
                  </a:p>
                </c:rich>
              </c:tx>
              <c:showSerName val="1"/>
              <c:separator>
</c:separator>
            </c:dLbl>
            <c:txPr>
              <a:bodyPr/>
              <a:lstStyle/>
              <a:p>
                <a:pPr>
                  <a:defRPr sz="2400" b="0">
                    <a:solidFill>
                      <a:schemeClr val="bg1"/>
                    </a:solidFill>
                  </a:defRPr>
                </a:pPr>
                <a:endParaRPr lang="hu-HU"/>
              </a:p>
            </c:txPr>
            <c:showSerName val="1"/>
            <c:separator>
</c:separator>
          </c:dLbls>
          <c:val>
            <c:numRef>
              <c:f>Munka1!$Y$12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</c:ser>
        <c:ser>
          <c:idx val="3"/>
          <c:order val="2"/>
          <c:tx>
            <c:strRef>
              <c:f>Munka1!$X$13</c:f>
              <c:strCache>
                <c:ptCount val="1"/>
                <c:pt idx="0">
                  <c:v>20 M Ft-tól
70 bp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hu-HU"/>
                      <a:t>20 M Ft-tól
</a:t>
                    </a:r>
                    <a:r>
                      <a:rPr lang="hu-HU" smtClean="0"/>
                      <a:t>0,70 %</a:t>
                    </a:r>
                    <a:endParaRPr lang="hu-HU" dirty="0"/>
                  </a:p>
                </c:rich>
              </c:tx>
              <c:showSerName val="1"/>
              <c:separator>
</c:separator>
            </c:dLbl>
            <c:txPr>
              <a:bodyPr/>
              <a:lstStyle/>
              <a:p>
                <a:pPr>
                  <a:defRPr sz="2400" b="1"/>
                </a:pPr>
                <a:endParaRPr lang="hu-HU"/>
              </a:p>
            </c:txPr>
            <c:showSerName val="1"/>
            <c:separator>
</c:separator>
          </c:dLbls>
          <c:val>
            <c:numRef>
              <c:f>Munka1!$Y$13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</c:ser>
        <c:dLbls>
          <c:showVal val="1"/>
        </c:dLbls>
        <c:gapWidth val="60"/>
        <c:gapDepth val="0"/>
        <c:shape val="box"/>
        <c:axId val="51177728"/>
        <c:axId val="56848384"/>
        <c:axId val="0"/>
      </c:bar3DChart>
      <c:catAx>
        <c:axId val="51177728"/>
        <c:scaling>
          <c:orientation val="minMax"/>
        </c:scaling>
        <c:delete val="1"/>
        <c:axPos val="l"/>
        <c:tickLblPos val="none"/>
        <c:crossAx val="56848384"/>
        <c:crosses val="autoZero"/>
        <c:auto val="1"/>
        <c:lblAlgn val="ctr"/>
        <c:lblOffset val="100"/>
      </c:catAx>
      <c:valAx>
        <c:axId val="5684838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none"/>
        <c:tickLblPos val="none"/>
        <c:crossAx val="51177728"/>
        <c:crosses val="autoZero"/>
        <c:crossBetween val="between"/>
      </c:valAx>
    </c:plotArea>
    <c:plotVisOnly val="1"/>
    <c:dispBlanksAs val="gap"/>
  </c:chart>
  <c:spPr>
    <a:noFill/>
    <a:ln>
      <a:noFill/>
    </a:ln>
  </c:sp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floor>
      <c:spPr>
        <a:ln>
          <a:noFill/>
        </a:ln>
      </c:spPr>
    </c:floor>
    <c:plotArea>
      <c:layout>
        <c:manualLayout>
          <c:layoutTarget val="inner"/>
          <c:xMode val="edge"/>
          <c:yMode val="edge"/>
          <c:x val="2.0170270580498133E-2"/>
          <c:y val="7.3020399714817968E-2"/>
          <c:w val="0.97432874653391277"/>
          <c:h val="0.85395920057036545"/>
        </c:manualLayout>
      </c:layout>
      <c:bar3DChart>
        <c:barDir val="bar"/>
        <c:grouping val="percentStacked"/>
        <c:ser>
          <c:idx val="0"/>
          <c:order val="0"/>
          <c:tx>
            <c:strRef>
              <c:f>Munka1!$Y$20</c:f>
              <c:strCache>
                <c:ptCount val="1"/>
                <c:pt idx="0">
                  <c:v>A1
- 50 bp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A1
- </a:t>
                    </a:r>
                    <a:r>
                      <a:rPr lang="hu-HU" dirty="0" smtClean="0"/>
                      <a:t>0,50 %</a:t>
                    </a:r>
                    <a:endParaRPr lang="en-US" dirty="0"/>
                  </a:p>
                </c:rich>
              </c:tx>
              <c:showSerName val="1"/>
            </c:dLbl>
            <c:txPr>
              <a:bodyPr/>
              <a:lstStyle/>
              <a:p>
                <a:pPr>
                  <a:defRPr sz="2500" b="1">
                    <a:solidFill>
                      <a:schemeClr val="bg1"/>
                    </a:solidFill>
                  </a:defRPr>
                </a:pPr>
                <a:endParaRPr lang="hu-HU"/>
              </a:p>
            </c:txPr>
            <c:showSerName val="1"/>
            <c:separator>
</c:separator>
          </c:dLbls>
          <c:val>
            <c:numRef>
              <c:f>Munka1!$Z$20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</c:ser>
        <c:ser>
          <c:idx val="1"/>
          <c:order val="1"/>
          <c:tx>
            <c:strRef>
              <c:f>Munka1!$Y$21</c:f>
              <c:strCache>
                <c:ptCount val="1"/>
                <c:pt idx="0">
                  <c:v>A2-A4
0 bp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hu-HU" dirty="0"/>
                      <a:t>A2-A4
</a:t>
                    </a:r>
                    <a:r>
                      <a:rPr lang="hu-HU"/>
                      <a:t>0 </a:t>
                    </a:r>
                    <a:r>
                      <a:rPr lang="hu-HU" smtClean="0"/>
                      <a:t>%</a:t>
                    </a:r>
                    <a:endParaRPr lang="hu-HU" dirty="0"/>
                  </a:p>
                </c:rich>
              </c:tx>
              <c:showSerName val="1"/>
              <c:separator>
</c:separator>
            </c:dLbl>
            <c:txPr>
              <a:bodyPr/>
              <a:lstStyle/>
              <a:p>
                <a:pPr>
                  <a:defRPr sz="2500" b="0">
                    <a:solidFill>
                      <a:sysClr val="windowText" lastClr="000000"/>
                    </a:solidFill>
                  </a:defRPr>
                </a:pPr>
                <a:endParaRPr lang="hu-HU"/>
              </a:p>
            </c:txPr>
            <c:showSerName val="1"/>
            <c:separator>
</c:separator>
          </c:dLbls>
          <c:val>
            <c:numRef>
              <c:f>Munka1!$Z$21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</c:ser>
        <c:ser>
          <c:idx val="3"/>
          <c:order val="2"/>
          <c:tx>
            <c:strRef>
              <c:f>Munka1!$Y$22</c:f>
              <c:strCache>
                <c:ptCount val="1"/>
                <c:pt idx="0">
                  <c:v>A5
+ 100 bp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hu-HU"/>
                      <a:t>A5
+ </a:t>
                    </a:r>
                    <a:r>
                      <a:rPr lang="hu-HU" smtClean="0"/>
                      <a:t>1,00 %</a:t>
                    </a:r>
                    <a:endParaRPr lang="hu-HU" dirty="0"/>
                  </a:p>
                </c:rich>
              </c:tx>
              <c:showSerName val="1"/>
              <c:separator>
</c:separator>
            </c:dLbl>
            <c:txPr>
              <a:bodyPr/>
              <a:lstStyle/>
              <a:p>
                <a:pPr>
                  <a:defRPr sz="2500" b="0"/>
                </a:pPr>
                <a:endParaRPr lang="hu-HU"/>
              </a:p>
            </c:txPr>
            <c:showSerName val="1"/>
            <c:separator>
</c:separator>
          </c:dLbls>
          <c:val>
            <c:numRef>
              <c:f>Munka1!$Z$22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</c:ser>
        <c:ser>
          <c:idx val="2"/>
          <c:order val="3"/>
          <c:tx>
            <c:strRef>
              <c:f>Munka1!$Y$23</c:f>
              <c:strCache>
                <c:ptCount val="1"/>
                <c:pt idx="0">
                  <c:v>A6
+ 200 bp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hu-HU"/>
                      <a:t>A6
+ </a:t>
                    </a:r>
                    <a:r>
                      <a:rPr lang="hu-HU" smtClean="0"/>
                      <a:t>2,00 %</a:t>
                    </a:r>
                    <a:endParaRPr lang="hu-HU" dirty="0"/>
                  </a:p>
                </c:rich>
              </c:tx>
              <c:showSerName val="1"/>
              <c:separator>
</c:separator>
            </c:dLbl>
            <c:txPr>
              <a:bodyPr/>
              <a:lstStyle/>
              <a:p>
                <a:pPr>
                  <a:defRPr sz="2500"/>
                </a:pPr>
                <a:endParaRPr lang="hu-HU"/>
              </a:p>
            </c:txPr>
            <c:showSerName val="1"/>
            <c:separator>
</c:separator>
          </c:dLbls>
          <c:val>
            <c:numRef>
              <c:f>Munka1!$Z$23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</c:ser>
        <c:dLbls>
          <c:showVal val="1"/>
        </c:dLbls>
        <c:gapWidth val="60"/>
        <c:gapDepth val="0"/>
        <c:shape val="box"/>
        <c:axId val="57179136"/>
        <c:axId val="57225984"/>
        <c:axId val="0"/>
      </c:bar3DChart>
      <c:catAx>
        <c:axId val="57179136"/>
        <c:scaling>
          <c:orientation val="minMax"/>
        </c:scaling>
        <c:delete val="1"/>
        <c:axPos val="l"/>
        <c:tickLblPos val="none"/>
        <c:crossAx val="57225984"/>
        <c:crosses val="autoZero"/>
        <c:auto val="1"/>
        <c:lblAlgn val="ctr"/>
        <c:lblOffset val="100"/>
      </c:catAx>
      <c:valAx>
        <c:axId val="5722598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none"/>
        <c:tickLblPos val="none"/>
        <c:crossAx val="57179136"/>
        <c:crosses val="autoZero"/>
        <c:crossBetween val="between"/>
      </c:valAx>
    </c:plotArea>
    <c:plotVisOnly val="1"/>
    <c:dispBlanksAs val="gap"/>
  </c:chart>
  <c:spPr>
    <a:noFill/>
    <a:ln>
      <a:noFill/>
    </a:ln>
  </c:sp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floor>
      <c:spPr>
        <a:ln>
          <a:noFill/>
        </a:ln>
      </c:spPr>
    </c:floor>
    <c:plotArea>
      <c:layout>
        <c:manualLayout>
          <c:layoutTarget val="inner"/>
          <c:xMode val="edge"/>
          <c:yMode val="edge"/>
          <c:x val="2.0170270580498133E-2"/>
          <c:y val="7.3020399714817968E-2"/>
          <c:w val="0.97432874653391277"/>
          <c:h val="0.85395920057036545"/>
        </c:manualLayout>
      </c:layout>
      <c:bar3DChart>
        <c:barDir val="bar"/>
        <c:grouping val="percentStacked"/>
        <c:ser>
          <c:idx val="0"/>
          <c:order val="0"/>
          <c:tx>
            <c:strRef>
              <c:f>Munka1!$X$4</c:f>
              <c:strCache>
                <c:ptCount val="1"/>
                <c:pt idx="0">
                  <c:v>Jövedelem
150 bp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dLbls>
            <c:delete val="1"/>
          </c:dLbls>
          <c:val>
            <c:numRef>
              <c:f>Munka1!$Y$4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</c:ser>
        <c:ser>
          <c:idx val="2"/>
          <c:order val="1"/>
          <c:tx>
            <c:strRef>
              <c:f>Munka1!$X$7</c:f>
              <c:strCache>
                <c:ptCount val="1"/>
                <c:pt idx="0">
                  <c:v>2 CSOB
10 bp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hu-HU"/>
                      <a:t>2 </a:t>
                    </a:r>
                    <a:r>
                      <a:rPr lang="hu-HU" smtClean="0"/>
                      <a:t>CSOB</a:t>
                    </a:r>
                    <a:endParaRPr lang="hu-HU" dirty="0"/>
                  </a:p>
                </c:rich>
              </c:tx>
              <c:showSerName val="1"/>
              <c:separator>
</c:separator>
            </c:dLbl>
            <c:txPr>
              <a:bodyPr/>
              <a:lstStyle/>
              <a:p>
                <a:pPr>
                  <a:defRPr sz="1800" b="0"/>
                </a:pPr>
                <a:endParaRPr lang="hu-HU"/>
              </a:p>
            </c:txPr>
            <c:showSerName val="1"/>
            <c:separator>
</c:separator>
          </c:dLbls>
          <c:val>
            <c:numRef>
              <c:f>Munka1!$Y$7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dLbls>
          <c:showVal val="1"/>
        </c:dLbls>
        <c:gapWidth val="60"/>
        <c:gapDepth val="0"/>
        <c:shape val="box"/>
        <c:axId val="57240576"/>
        <c:axId val="40121472"/>
        <c:axId val="0"/>
      </c:bar3DChart>
      <c:catAx>
        <c:axId val="57240576"/>
        <c:scaling>
          <c:orientation val="minMax"/>
        </c:scaling>
        <c:delete val="1"/>
        <c:axPos val="l"/>
        <c:tickLblPos val="none"/>
        <c:crossAx val="40121472"/>
        <c:crosses val="autoZero"/>
        <c:auto val="1"/>
        <c:lblAlgn val="ctr"/>
        <c:lblOffset val="100"/>
      </c:catAx>
      <c:valAx>
        <c:axId val="40121472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none"/>
        <c:tickLblPos val="none"/>
        <c:crossAx val="57240576"/>
        <c:crosses val="autoZero"/>
        <c:crossBetween val="between"/>
      </c:valAx>
    </c:plotArea>
    <c:plotVisOnly val="1"/>
    <c:dispBlanksAs val="gap"/>
  </c:chart>
  <c:spPr>
    <a:noFill/>
    <a:ln>
      <a:noFill/>
    </a:ln>
  </c:spPr>
  <c:externalData r:id="rId2"/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89F1FD-502E-4F73-8845-D8C0EEDE1019}" type="doc">
      <dgm:prSet loTypeId="urn:microsoft.com/office/officeart/2005/8/layout/hierarchy4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hu-HU"/>
        </a:p>
      </dgm:t>
    </dgm:pt>
    <dgm:pt modelId="{78376A46-04BC-42B9-BC11-CCBF3B677974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hu-HU" sz="1800" b="1" dirty="0" smtClean="0"/>
            <a:t>Használt lakás vásárlás</a:t>
          </a:r>
          <a:endParaRPr lang="hu-HU" sz="1800" b="1" dirty="0"/>
        </a:p>
      </dgm:t>
    </dgm:pt>
    <dgm:pt modelId="{6BE514FE-CB69-4584-A26A-3C9CE40B36E4}" type="parTrans" cxnId="{7695F25F-6E42-4DAF-885A-CF846C69B337}">
      <dgm:prSet/>
      <dgm:spPr/>
      <dgm:t>
        <a:bodyPr/>
        <a:lstStyle/>
        <a:p>
          <a:endParaRPr lang="hu-HU" sz="1800"/>
        </a:p>
      </dgm:t>
    </dgm:pt>
    <dgm:pt modelId="{2B5D3ACE-8392-49FE-B9E2-775F22A1C81F}" type="sibTrans" cxnId="{7695F25F-6E42-4DAF-885A-CF846C69B337}">
      <dgm:prSet/>
      <dgm:spPr/>
      <dgm:t>
        <a:bodyPr/>
        <a:lstStyle/>
        <a:p>
          <a:endParaRPr lang="hu-HU" sz="1800"/>
        </a:p>
      </dgm:t>
    </dgm:pt>
    <dgm:pt modelId="{20B0F4F7-A428-40B9-810A-2F4ADCAA1CDD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hu-HU" sz="1800" b="1" dirty="0" smtClean="0"/>
            <a:t>10 millió Ft</a:t>
          </a:r>
          <a:endParaRPr lang="hu-HU" sz="1800" b="1" dirty="0"/>
        </a:p>
      </dgm:t>
    </dgm:pt>
    <dgm:pt modelId="{51E9A073-33DD-4402-8A92-7DAFBFB8A100}" type="parTrans" cxnId="{A1962762-D4BA-40D9-AAA2-0E9E1200A591}">
      <dgm:prSet/>
      <dgm:spPr/>
      <dgm:t>
        <a:bodyPr/>
        <a:lstStyle/>
        <a:p>
          <a:endParaRPr lang="hu-HU" sz="1800"/>
        </a:p>
      </dgm:t>
    </dgm:pt>
    <dgm:pt modelId="{346FADCF-3470-4A62-85CC-5717911EDD7D}" type="sibTrans" cxnId="{A1962762-D4BA-40D9-AAA2-0E9E1200A591}">
      <dgm:prSet/>
      <dgm:spPr/>
      <dgm:t>
        <a:bodyPr/>
        <a:lstStyle/>
        <a:p>
          <a:endParaRPr lang="hu-HU" sz="1800"/>
        </a:p>
      </dgm:t>
    </dgm:pt>
    <dgm:pt modelId="{4D2E97D6-6D9A-4089-8187-0D2DAD80E839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hu-HU" sz="1800" b="1" dirty="0" smtClean="0"/>
            <a:t>20 millió Ft </a:t>
          </a:r>
          <a:endParaRPr lang="hu-HU" sz="1800" b="1" dirty="0"/>
        </a:p>
      </dgm:t>
    </dgm:pt>
    <dgm:pt modelId="{30D0F6FF-9D8B-44CE-9C82-628D7739BE45}" type="parTrans" cxnId="{0A5FBEC2-B739-43AD-97F6-DB0A7EBCD8BF}">
      <dgm:prSet/>
      <dgm:spPr/>
      <dgm:t>
        <a:bodyPr/>
        <a:lstStyle/>
        <a:p>
          <a:endParaRPr lang="hu-HU" sz="1800"/>
        </a:p>
      </dgm:t>
    </dgm:pt>
    <dgm:pt modelId="{406B681D-CD43-4918-8537-1AE991F47643}" type="sibTrans" cxnId="{0A5FBEC2-B739-43AD-97F6-DB0A7EBCD8BF}">
      <dgm:prSet/>
      <dgm:spPr/>
      <dgm:t>
        <a:bodyPr/>
        <a:lstStyle/>
        <a:p>
          <a:endParaRPr lang="hu-HU" sz="1800"/>
        </a:p>
      </dgm:t>
    </dgm:pt>
    <dgm:pt modelId="{96B0B548-4FC3-4C26-BEAC-EA58EEC465D7}">
      <dgm:prSet custT="1"/>
      <dgm:spPr>
        <a:solidFill>
          <a:srgbClr val="7030A0"/>
        </a:solidFill>
      </dgm:spPr>
      <dgm:t>
        <a:bodyPr lIns="36000" rIns="36000"/>
        <a:lstStyle/>
        <a:p>
          <a:r>
            <a:rPr lang="hu-HU" sz="1800" dirty="0" smtClean="0"/>
            <a:t>Max. </a:t>
          </a:r>
          <a:br>
            <a:rPr lang="hu-HU" sz="1800" dirty="0" smtClean="0"/>
          </a:br>
          <a:r>
            <a:rPr lang="hu-HU" sz="1800" dirty="0" smtClean="0"/>
            <a:t>Ingatlan érték</a:t>
          </a:r>
          <a:endParaRPr lang="hu-HU" sz="1800" dirty="0"/>
        </a:p>
      </dgm:t>
    </dgm:pt>
    <dgm:pt modelId="{53CB80D8-3B86-4F37-AE0A-06E105F3F15A}" type="parTrans" cxnId="{AE97ABE7-7DDE-4DA9-88E8-025D4A5B7F73}">
      <dgm:prSet/>
      <dgm:spPr/>
      <dgm:t>
        <a:bodyPr/>
        <a:lstStyle/>
        <a:p>
          <a:endParaRPr lang="hu-HU" sz="1800"/>
        </a:p>
      </dgm:t>
    </dgm:pt>
    <dgm:pt modelId="{273D5B02-0F5D-4DD3-9870-A64CF374E691}" type="sibTrans" cxnId="{AE97ABE7-7DDE-4DA9-88E8-025D4A5B7F73}">
      <dgm:prSet/>
      <dgm:spPr/>
      <dgm:t>
        <a:bodyPr/>
        <a:lstStyle/>
        <a:p>
          <a:endParaRPr lang="hu-HU" sz="1800"/>
        </a:p>
      </dgm:t>
    </dgm:pt>
    <dgm:pt modelId="{FC498AF1-749B-4583-8B13-4B5C678A9AD4}">
      <dgm:prSet custT="1"/>
      <dgm:spPr>
        <a:solidFill>
          <a:srgbClr val="7030A0"/>
        </a:solidFill>
      </dgm:spPr>
      <dgm:t>
        <a:bodyPr lIns="36000" rIns="36000"/>
        <a:lstStyle/>
        <a:p>
          <a:r>
            <a:rPr lang="hu-HU" sz="1800" dirty="0" smtClean="0"/>
            <a:t>Max. Hitelösszeg</a:t>
          </a:r>
          <a:endParaRPr lang="hu-HU" sz="1800" dirty="0"/>
        </a:p>
      </dgm:t>
    </dgm:pt>
    <dgm:pt modelId="{7B4A3472-6D4D-4E0A-9ED4-D891EDB35F6E}" type="parTrans" cxnId="{B53DD317-6A01-40ED-B38D-70553397A015}">
      <dgm:prSet/>
      <dgm:spPr/>
      <dgm:t>
        <a:bodyPr/>
        <a:lstStyle/>
        <a:p>
          <a:endParaRPr lang="hu-HU" sz="1800"/>
        </a:p>
      </dgm:t>
    </dgm:pt>
    <dgm:pt modelId="{4B19478A-CB81-4714-B7F7-C1CC60FE960A}" type="sibTrans" cxnId="{B53DD317-6A01-40ED-B38D-70553397A015}">
      <dgm:prSet/>
      <dgm:spPr/>
      <dgm:t>
        <a:bodyPr/>
        <a:lstStyle/>
        <a:p>
          <a:endParaRPr lang="hu-HU" sz="1800"/>
        </a:p>
      </dgm:t>
    </dgm:pt>
    <dgm:pt modelId="{9C694E82-A3E7-47FE-A1F4-F27508FD2715}" type="pres">
      <dgm:prSet presAssocID="{4789F1FD-502E-4F73-8845-D8C0EEDE101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D8F06F30-5F89-440A-B7F6-BE50B59E43DB}" type="pres">
      <dgm:prSet presAssocID="{96B0B548-4FC3-4C26-BEAC-EA58EEC465D7}" presName="vertOne" presStyleCnt="0"/>
      <dgm:spPr/>
    </dgm:pt>
    <dgm:pt modelId="{4F8BE708-74D5-4585-912B-268FF52B874B}" type="pres">
      <dgm:prSet presAssocID="{96B0B548-4FC3-4C26-BEAC-EA58EEC465D7}" presName="txOne" presStyleLbl="node0" presStyleIdx="0" presStyleCnt="2" custScaleX="77852" custLinFactY="198628" custLinFactNeighborX="1050" custLinFactNeighborY="200000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947731A3-5526-441F-9EC9-7CD67AF11B72}" type="pres">
      <dgm:prSet presAssocID="{96B0B548-4FC3-4C26-BEAC-EA58EEC465D7}" presName="parTransOne" presStyleCnt="0"/>
      <dgm:spPr/>
    </dgm:pt>
    <dgm:pt modelId="{C58FD2C3-BC68-4594-B13E-044CE082AFD8}" type="pres">
      <dgm:prSet presAssocID="{96B0B548-4FC3-4C26-BEAC-EA58EEC465D7}" presName="horzOne" presStyleCnt="0"/>
      <dgm:spPr/>
    </dgm:pt>
    <dgm:pt modelId="{D3D528BB-94E6-4CC9-A9AB-8AB3249CE7CC}" type="pres">
      <dgm:prSet presAssocID="{FC498AF1-749B-4583-8B13-4B5C678A9AD4}" presName="vertTwo" presStyleCnt="0"/>
      <dgm:spPr/>
    </dgm:pt>
    <dgm:pt modelId="{77D7336A-64A3-49EF-8ECB-7409F0F9D574}" type="pres">
      <dgm:prSet presAssocID="{FC498AF1-749B-4583-8B13-4B5C678A9AD4}" presName="txTwo" presStyleLbl="node2" presStyleIdx="0" presStyleCnt="2" custScaleX="77852" custLinFactNeighborX="1050" custLinFactNeighborY="-527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D7DC7775-68A0-4EA6-9EE4-3170BCF0B4BD}" type="pres">
      <dgm:prSet presAssocID="{FC498AF1-749B-4583-8B13-4B5C678A9AD4}" presName="horzTwo" presStyleCnt="0"/>
      <dgm:spPr/>
    </dgm:pt>
    <dgm:pt modelId="{3C29AAED-C918-4EB1-919E-A763CB260E4E}" type="pres">
      <dgm:prSet presAssocID="{273D5B02-0F5D-4DD3-9870-A64CF374E691}" presName="sibSpaceOne" presStyleCnt="0"/>
      <dgm:spPr/>
    </dgm:pt>
    <dgm:pt modelId="{3D6A4E4A-4988-4D3A-BC30-4BB36E292072}" type="pres">
      <dgm:prSet presAssocID="{78376A46-04BC-42B9-BC11-CCBF3B677974}" presName="vertOne" presStyleCnt="0"/>
      <dgm:spPr/>
    </dgm:pt>
    <dgm:pt modelId="{48CC77A6-4BE1-405D-9A84-EC6BC9F3B94C}" type="pres">
      <dgm:prSet presAssocID="{78376A46-04BC-42B9-BC11-CCBF3B677974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E00B03CC-0653-4280-98C5-0BEA204AC2C9}" type="pres">
      <dgm:prSet presAssocID="{78376A46-04BC-42B9-BC11-CCBF3B677974}" presName="parTransOne" presStyleCnt="0"/>
      <dgm:spPr/>
    </dgm:pt>
    <dgm:pt modelId="{D3F260F5-1118-4A84-A5EE-38D2E5C33136}" type="pres">
      <dgm:prSet presAssocID="{78376A46-04BC-42B9-BC11-CCBF3B677974}" presName="horzOne" presStyleCnt="0"/>
      <dgm:spPr/>
    </dgm:pt>
    <dgm:pt modelId="{505B6776-4AC5-4F3F-9888-287EDF38EA74}" type="pres">
      <dgm:prSet presAssocID="{20B0F4F7-A428-40B9-810A-2F4ADCAA1CDD}" presName="vertTwo" presStyleCnt="0"/>
      <dgm:spPr/>
    </dgm:pt>
    <dgm:pt modelId="{4048890E-8BB3-4F6A-81C8-D0042B25E658}" type="pres">
      <dgm:prSet presAssocID="{20B0F4F7-A428-40B9-810A-2F4ADCAA1CDD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DE61EF28-952F-41EC-913D-FD5311D2FED9}" type="pres">
      <dgm:prSet presAssocID="{20B0F4F7-A428-40B9-810A-2F4ADCAA1CDD}" presName="parTransTwo" presStyleCnt="0"/>
      <dgm:spPr/>
    </dgm:pt>
    <dgm:pt modelId="{76C6EF54-2B5A-47F1-953B-A6BDF9902FAE}" type="pres">
      <dgm:prSet presAssocID="{20B0F4F7-A428-40B9-810A-2F4ADCAA1CDD}" presName="horzTwo" presStyleCnt="0"/>
      <dgm:spPr/>
    </dgm:pt>
    <dgm:pt modelId="{7C2B1462-6A58-49DE-861F-CA1904A8C533}" type="pres">
      <dgm:prSet presAssocID="{4D2E97D6-6D9A-4089-8187-0D2DAD80E839}" presName="vertThree" presStyleCnt="0"/>
      <dgm:spPr/>
    </dgm:pt>
    <dgm:pt modelId="{D287AB70-8B84-4110-9854-398AFABCBF7A}" type="pres">
      <dgm:prSet presAssocID="{4D2E97D6-6D9A-4089-8187-0D2DAD80E839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11FC8F37-1974-463E-8F69-3F1DB7C967B3}" type="pres">
      <dgm:prSet presAssocID="{4D2E97D6-6D9A-4089-8187-0D2DAD80E839}" presName="horzThree" presStyleCnt="0"/>
      <dgm:spPr/>
    </dgm:pt>
  </dgm:ptLst>
  <dgm:cxnLst>
    <dgm:cxn modelId="{A410DB94-685E-4E5A-9CB5-8C4E6BCFD0C6}" type="presOf" srcId="{96B0B548-4FC3-4C26-BEAC-EA58EEC465D7}" destId="{4F8BE708-74D5-4585-912B-268FF52B874B}" srcOrd="0" destOrd="0" presId="urn:microsoft.com/office/officeart/2005/8/layout/hierarchy4"/>
    <dgm:cxn modelId="{22DB592F-28B4-41A3-85FC-37A9A95195FC}" type="presOf" srcId="{4789F1FD-502E-4F73-8845-D8C0EEDE1019}" destId="{9C694E82-A3E7-47FE-A1F4-F27508FD2715}" srcOrd="0" destOrd="0" presId="urn:microsoft.com/office/officeart/2005/8/layout/hierarchy4"/>
    <dgm:cxn modelId="{E29B12C3-DA40-4BFD-A9FC-7906C3E3C28C}" type="presOf" srcId="{78376A46-04BC-42B9-BC11-CCBF3B677974}" destId="{48CC77A6-4BE1-405D-9A84-EC6BC9F3B94C}" srcOrd="0" destOrd="0" presId="urn:microsoft.com/office/officeart/2005/8/layout/hierarchy4"/>
    <dgm:cxn modelId="{B53DD317-6A01-40ED-B38D-70553397A015}" srcId="{96B0B548-4FC3-4C26-BEAC-EA58EEC465D7}" destId="{FC498AF1-749B-4583-8B13-4B5C678A9AD4}" srcOrd="0" destOrd="0" parTransId="{7B4A3472-6D4D-4E0A-9ED4-D891EDB35F6E}" sibTransId="{4B19478A-CB81-4714-B7F7-C1CC60FE960A}"/>
    <dgm:cxn modelId="{F7981108-5E40-471C-8F33-C4F4EFB9EB80}" type="presOf" srcId="{FC498AF1-749B-4583-8B13-4B5C678A9AD4}" destId="{77D7336A-64A3-49EF-8ECB-7409F0F9D574}" srcOrd="0" destOrd="0" presId="urn:microsoft.com/office/officeart/2005/8/layout/hierarchy4"/>
    <dgm:cxn modelId="{AE97ABE7-7DDE-4DA9-88E8-025D4A5B7F73}" srcId="{4789F1FD-502E-4F73-8845-D8C0EEDE1019}" destId="{96B0B548-4FC3-4C26-BEAC-EA58EEC465D7}" srcOrd="0" destOrd="0" parTransId="{53CB80D8-3B86-4F37-AE0A-06E105F3F15A}" sibTransId="{273D5B02-0F5D-4DD3-9870-A64CF374E691}"/>
    <dgm:cxn modelId="{A1962762-D4BA-40D9-AAA2-0E9E1200A591}" srcId="{78376A46-04BC-42B9-BC11-CCBF3B677974}" destId="{20B0F4F7-A428-40B9-810A-2F4ADCAA1CDD}" srcOrd="0" destOrd="0" parTransId="{51E9A073-33DD-4402-8A92-7DAFBFB8A100}" sibTransId="{346FADCF-3470-4A62-85CC-5717911EDD7D}"/>
    <dgm:cxn modelId="{C5ACF58E-69CC-44AF-9C6E-C44BCFFFB045}" type="presOf" srcId="{20B0F4F7-A428-40B9-810A-2F4ADCAA1CDD}" destId="{4048890E-8BB3-4F6A-81C8-D0042B25E658}" srcOrd="0" destOrd="0" presId="urn:microsoft.com/office/officeart/2005/8/layout/hierarchy4"/>
    <dgm:cxn modelId="{0A5FBEC2-B739-43AD-97F6-DB0A7EBCD8BF}" srcId="{20B0F4F7-A428-40B9-810A-2F4ADCAA1CDD}" destId="{4D2E97D6-6D9A-4089-8187-0D2DAD80E839}" srcOrd="0" destOrd="0" parTransId="{30D0F6FF-9D8B-44CE-9C82-628D7739BE45}" sibTransId="{406B681D-CD43-4918-8537-1AE991F47643}"/>
    <dgm:cxn modelId="{7695F25F-6E42-4DAF-885A-CF846C69B337}" srcId="{4789F1FD-502E-4F73-8845-D8C0EEDE1019}" destId="{78376A46-04BC-42B9-BC11-CCBF3B677974}" srcOrd="1" destOrd="0" parTransId="{6BE514FE-CB69-4584-A26A-3C9CE40B36E4}" sibTransId="{2B5D3ACE-8392-49FE-B9E2-775F22A1C81F}"/>
    <dgm:cxn modelId="{5081245B-0013-40B6-AD41-302072BC370D}" type="presOf" srcId="{4D2E97D6-6D9A-4089-8187-0D2DAD80E839}" destId="{D287AB70-8B84-4110-9854-398AFABCBF7A}" srcOrd="0" destOrd="0" presId="urn:microsoft.com/office/officeart/2005/8/layout/hierarchy4"/>
    <dgm:cxn modelId="{575D7B2C-7290-4878-827A-B450A3B3F7AC}" type="presParOf" srcId="{9C694E82-A3E7-47FE-A1F4-F27508FD2715}" destId="{D8F06F30-5F89-440A-B7F6-BE50B59E43DB}" srcOrd="0" destOrd="0" presId="urn:microsoft.com/office/officeart/2005/8/layout/hierarchy4"/>
    <dgm:cxn modelId="{2D8B9C74-D4B8-4856-BD70-F3D278712B77}" type="presParOf" srcId="{D8F06F30-5F89-440A-B7F6-BE50B59E43DB}" destId="{4F8BE708-74D5-4585-912B-268FF52B874B}" srcOrd="0" destOrd="0" presId="urn:microsoft.com/office/officeart/2005/8/layout/hierarchy4"/>
    <dgm:cxn modelId="{14D29D5C-BADE-46F4-8FE2-61175926726A}" type="presParOf" srcId="{D8F06F30-5F89-440A-B7F6-BE50B59E43DB}" destId="{947731A3-5526-441F-9EC9-7CD67AF11B72}" srcOrd="1" destOrd="0" presId="urn:microsoft.com/office/officeart/2005/8/layout/hierarchy4"/>
    <dgm:cxn modelId="{44CD8B54-1F1F-4090-9924-BE72C2CED1FC}" type="presParOf" srcId="{D8F06F30-5F89-440A-B7F6-BE50B59E43DB}" destId="{C58FD2C3-BC68-4594-B13E-044CE082AFD8}" srcOrd="2" destOrd="0" presId="urn:microsoft.com/office/officeart/2005/8/layout/hierarchy4"/>
    <dgm:cxn modelId="{6010FFDD-A367-4529-89FF-C47AB63E4CC1}" type="presParOf" srcId="{C58FD2C3-BC68-4594-B13E-044CE082AFD8}" destId="{D3D528BB-94E6-4CC9-A9AB-8AB3249CE7CC}" srcOrd="0" destOrd="0" presId="urn:microsoft.com/office/officeart/2005/8/layout/hierarchy4"/>
    <dgm:cxn modelId="{9CBE36A3-6FF7-472C-94DC-10D6FCC1F9E9}" type="presParOf" srcId="{D3D528BB-94E6-4CC9-A9AB-8AB3249CE7CC}" destId="{77D7336A-64A3-49EF-8ECB-7409F0F9D574}" srcOrd="0" destOrd="0" presId="urn:microsoft.com/office/officeart/2005/8/layout/hierarchy4"/>
    <dgm:cxn modelId="{82CF9953-6BFB-4240-B45E-CE6CB51F4418}" type="presParOf" srcId="{D3D528BB-94E6-4CC9-A9AB-8AB3249CE7CC}" destId="{D7DC7775-68A0-4EA6-9EE4-3170BCF0B4BD}" srcOrd="1" destOrd="0" presId="urn:microsoft.com/office/officeart/2005/8/layout/hierarchy4"/>
    <dgm:cxn modelId="{CC3B8B46-D590-497D-9CF6-72A0097B331A}" type="presParOf" srcId="{9C694E82-A3E7-47FE-A1F4-F27508FD2715}" destId="{3C29AAED-C918-4EB1-919E-A763CB260E4E}" srcOrd="1" destOrd="0" presId="urn:microsoft.com/office/officeart/2005/8/layout/hierarchy4"/>
    <dgm:cxn modelId="{FDC26CA7-A8D2-47C4-B56B-7A13CC753580}" type="presParOf" srcId="{9C694E82-A3E7-47FE-A1F4-F27508FD2715}" destId="{3D6A4E4A-4988-4D3A-BC30-4BB36E292072}" srcOrd="2" destOrd="0" presId="urn:microsoft.com/office/officeart/2005/8/layout/hierarchy4"/>
    <dgm:cxn modelId="{0AF109D1-7BCB-4717-B820-C4287042DB36}" type="presParOf" srcId="{3D6A4E4A-4988-4D3A-BC30-4BB36E292072}" destId="{48CC77A6-4BE1-405D-9A84-EC6BC9F3B94C}" srcOrd="0" destOrd="0" presId="urn:microsoft.com/office/officeart/2005/8/layout/hierarchy4"/>
    <dgm:cxn modelId="{AC85D37A-B07A-4A19-B7C7-C5450646A015}" type="presParOf" srcId="{3D6A4E4A-4988-4D3A-BC30-4BB36E292072}" destId="{E00B03CC-0653-4280-98C5-0BEA204AC2C9}" srcOrd="1" destOrd="0" presId="urn:microsoft.com/office/officeart/2005/8/layout/hierarchy4"/>
    <dgm:cxn modelId="{3EA9610A-B483-4699-AC81-CAD9B24CF251}" type="presParOf" srcId="{3D6A4E4A-4988-4D3A-BC30-4BB36E292072}" destId="{D3F260F5-1118-4A84-A5EE-38D2E5C33136}" srcOrd="2" destOrd="0" presId="urn:microsoft.com/office/officeart/2005/8/layout/hierarchy4"/>
    <dgm:cxn modelId="{016473D5-B28A-4475-8EFA-9B84DA0F874D}" type="presParOf" srcId="{D3F260F5-1118-4A84-A5EE-38D2E5C33136}" destId="{505B6776-4AC5-4F3F-9888-287EDF38EA74}" srcOrd="0" destOrd="0" presId="urn:microsoft.com/office/officeart/2005/8/layout/hierarchy4"/>
    <dgm:cxn modelId="{0CDDBD51-AE3F-4651-B617-1C6B89C5A50F}" type="presParOf" srcId="{505B6776-4AC5-4F3F-9888-287EDF38EA74}" destId="{4048890E-8BB3-4F6A-81C8-D0042B25E658}" srcOrd="0" destOrd="0" presId="urn:microsoft.com/office/officeart/2005/8/layout/hierarchy4"/>
    <dgm:cxn modelId="{C1912927-C6A9-44F0-A479-1227F074184B}" type="presParOf" srcId="{505B6776-4AC5-4F3F-9888-287EDF38EA74}" destId="{DE61EF28-952F-41EC-913D-FD5311D2FED9}" srcOrd="1" destOrd="0" presId="urn:microsoft.com/office/officeart/2005/8/layout/hierarchy4"/>
    <dgm:cxn modelId="{7D56B2FC-4CDC-456C-9D7E-A888FF7A2873}" type="presParOf" srcId="{505B6776-4AC5-4F3F-9888-287EDF38EA74}" destId="{76C6EF54-2B5A-47F1-953B-A6BDF9902FAE}" srcOrd="2" destOrd="0" presId="urn:microsoft.com/office/officeart/2005/8/layout/hierarchy4"/>
    <dgm:cxn modelId="{EC948FAF-B967-4B24-9A1A-30ED4FEB54B7}" type="presParOf" srcId="{76C6EF54-2B5A-47F1-953B-A6BDF9902FAE}" destId="{7C2B1462-6A58-49DE-861F-CA1904A8C533}" srcOrd="0" destOrd="0" presId="urn:microsoft.com/office/officeart/2005/8/layout/hierarchy4"/>
    <dgm:cxn modelId="{E0025887-2215-4FB6-9669-0F759424ADD7}" type="presParOf" srcId="{7C2B1462-6A58-49DE-861F-CA1904A8C533}" destId="{D287AB70-8B84-4110-9854-398AFABCBF7A}" srcOrd="0" destOrd="0" presId="urn:microsoft.com/office/officeart/2005/8/layout/hierarchy4"/>
    <dgm:cxn modelId="{B02C26A0-BD5B-40E3-BB21-D94C0EF8D56C}" type="presParOf" srcId="{7C2B1462-6A58-49DE-861F-CA1904A8C533}" destId="{11FC8F37-1974-463E-8F69-3F1DB7C967B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2BD51F-D47C-4DAD-8D27-0C127997C7CB}" type="doc">
      <dgm:prSet loTypeId="urn:microsoft.com/office/officeart/2005/8/layout/chevron2" loCatId="process" qsTypeId="urn:microsoft.com/office/officeart/2005/8/quickstyle/3d6" qsCatId="3D" csTypeId="urn:microsoft.com/office/officeart/2005/8/colors/accent1_2#2" csCatId="accent1" phldr="1"/>
      <dgm:spPr/>
      <dgm:t>
        <a:bodyPr/>
        <a:lstStyle/>
        <a:p>
          <a:endParaRPr lang="hu-HU"/>
        </a:p>
      </dgm:t>
    </dgm:pt>
    <dgm:pt modelId="{BF1C91BE-01AF-420B-8817-7A550A2C8E1D}">
      <dgm:prSet phldrT="[Szöveg]"/>
      <dgm:spPr>
        <a:solidFill>
          <a:srgbClr val="669900"/>
        </a:solidFill>
      </dgm:spPr>
      <dgm:t>
        <a:bodyPr/>
        <a:lstStyle/>
        <a:p>
          <a:r>
            <a:rPr lang="hu-HU" dirty="0" smtClean="0"/>
            <a:t>9,60%</a:t>
          </a:r>
          <a:endParaRPr lang="hu-HU" dirty="0"/>
        </a:p>
      </dgm:t>
    </dgm:pt>
    <dgm:pt modelId="{0EF50320-DB39-44E7-84A8-00707CE207C7}" type="parTrans" cxnId="{18DE98C0-DA8A-4718-98C8-09A1B20BF1A2}">
      <dgm:prSet/>
      <dgm:spPr/>
      <dgm:t>
        <a:bodyPr/>
        <a:lstStyle/>
        <a:p>
          <a:endParaRPr lang="hu-HU"/>
        </a:p>
      </dgm:t>
    </dgm:pt>
    <dgm:pt modelId="{564BBF51-DDF0-444C-88B9-7172F6BAB7F7}" type="sibTrans" cxnId="{18DE98C0-DA8A-4718-98C8-09A1B20BF1A2}">
      <dgm:prSet/>
      <dgm:spPr/>
      <dgm:t>
        <a:bodyPr/>
        <a:lstStyle/>
        <a:p>
          <a:endParaRPr lang="hu-HU"/>
        </a:p>
      </dgm:t>
    </dgm:pt>
    <dgm:pt modelId="{B68AE384-EA1C-4C0B-9A11-D93C905E6041}">
      <dgm:prSet phldrT="[Szöveg]"/>
      <dgm:spPr>
        <a:solidFill>
          <a:srgbClr val="99CC00"/>
        </a:solidFill>
      </dgm:spPr>
      <dgm:t>
        <a:bodyPr/>
        <a:lstStyle/>
        <a:p>
          <a:r>
            <a:rPr lang="hu-HU" dirty="0" smtClean="0"/>
            <a:t>- 1,00%</a:t>
          </a:r>
          <a:endParaRPr lang="hu-HU" dirty="0"/>
        </a:p>
      </dgm:t>
    </dgm:pt>
    <dgm:pt modelId="{C62BD912-7F7E-420E-ACE1-6CEB2D12DD75}" type="parTrans" cxnId="{AFD155E5-69F5-4FC2-97DC-06F4997B0C16}">
      <dgm:prSet/>
      <dgm:spPr/>
      <dgm:t>
        <a:bodyPr/>
        <a:lstStyle/>
        <a:p>
          <a:endParaRPr lang="hu-HU"/>
        </a:p>
      </dgm:t>
    </dgm:pt>
    <dgm:pt modelId="{F3B6182E-8B0C-41F8-83BD-AE72D4C6FCCE}" type="sibTrans" cxnId="{AFD155E5-69F5-4FC2-97DC-06F4997B0C16}">
      <dgm:prSet/>
      <dgm:spPr/>
      <dgm:t>
        <a:bodyPr/>
        <a:lstStyle/>
        <a:p>
          <a:endParaRPr lang="hu-HU"/>
        </a:p>
      </dgm:t>
    </dgm:pt>
    <dgm:pt modelId="{014BFF55-3863-4089-B92B-CB36D4639E57}">
      <dgm:prSet phldrT="[Szöveg]" custT="1"/>
      <dgm:spPr>
        <a:noFill/>
        <a:ln>
          <a:noFill/>
        </a:ln>
        <a:effectLst/>
      </dgm:spPr>
      <dgm:t>
        <a:bodyPr/>
        <a:lstStyle/>
        <a:p>
          <a:r>
            <a:rPr lang="hu-HU" sz="3400" dirty="0" smtClean="0"/>
            <a:t>1,00% </a:t>
          </a:r>
          <a:r>
            <a:rPr lang="hu-HU" sz="3400" dirty="0" err="1" smtClean="0"/>
            <a:t>HM-es</a:t>
          </a:r>
          <a:r>
            <a:rPr lang="hu-HU" sz="3400" dirty="0" smtClean="0"/>
            <a:t> kamat kedvezmény</a:t>
          </a:r>
          <a:endParaRPr lang="hu-HU" sz="3400" dirty="0"/>
        </a:p>
      </dgm:t>
    </dgm:pt>
    <dgm:pt modelId="{3BE27954-29E0-4B23-839D-3E7C837B15F4}" type="parTrans" cxnId="{E5A7CCDA-AE3F-49AC-90FE-BAD4327558EA}">
      <dgm:prSet/>
      <dgm:spPr/>
      <dgm:t>
        <a:bodyPr/>
        <a:lstStyle/>
        <a:p>
          <a:endParaRPr lang="hu-HU"/>
        </a:p>
      </dgm:t>
    </dgm:pt>
    <dgm:pt modelId="{280B67F6-A3FB-4DA7-B1D6-C3AEEF9A012D}" type="sibTrans" cxnId="{E5A7CCDA-AE3F-49AC-90FE-BAD4327558EA}">
      <dgm:prSet/>
      <dgm:spPr/>
      <dgm:t>
        <a:bodyPr/>
        <a:lstStyle/>
        <a:p>
          <a:endParaRPr lang="hu-HU"/>
        </a:p>
      </dgm:t>
    </dgm:pt>
    <dgm:pt modelId="{712AD246-D89C-4882-8112-0001CBB55184}">
      <dgm:prSet phldrT="[Szöveg]"/>
      <dgm:spPr>
        <a:solidFill>
          <a:srgbClr val="D0FF4B"/>
        </a:solidFill>
      </dgm:spPr>
      <dgm:t>
        <a:bodyPr/>
        <a:lstStyle/>
        <a:p>
          <a:r>
            <a:rPr lang="hu-HU" dirty="0" smtClean="0">
              <a:solidFill>
                <a:schemeClr val="tx1"/>
              </a:solidFill>
            </a:rPr>
            <a:t>6,06%</a:t>
          </a:r>
          <a:endParaRPr lang="hu-HU" dirty="0">
            <a:solidFill>
              <a:schemeClr val="tx1"/>
            </a:solidFill>
          </a:endParaRPr>
        </a:p>
      </dgm:t>
    </dgm:pt>
    <dgm:pt modelId="{3611DEA2-B5A1-46F1-8C2B-EFC7C73C15CE}" type="parTrans" cxnId="{C5E2BF28-411A-4C0F-AA44-C07E8EF4ADF9}">
      <dgm:prSet/>
      <dgm:spPr/>
      <dgm:t>
        <a:bodyPr/>
        <a:lstStyle/>
        <a:p>
          <a:endParaRPr lang="hu-HU"/>
        </a:p>
      </dgm:t>
    </dgm:pt>
    <dgm:pt modelId="{98007789-357A-4C20-AFEF-7D74266ED3DE}" type="sibTrans" cxnId="{C5E2BF28-411A-4C0F-AA44-C07E8EF4ADF9}">
      <dgm:prSet/>
      <dgm:spPr/>
      <dgm:t>
        <a:bodyPr/>
        <a:lstStyle/>
        <a:p>
          <a:endParaRPr lang="hu-HU"/>
        </a:p>
      </dgm:t>
    </dgm:pt>
    <dgm:pt modelId="{4DD5FBB9-F1FC-4020-9117-ADEB894350D4}">
      <dgm:prSet phldrT="[Szöveg]" custT="1"/>
      <dgm:spPr>
        <a:noFill/>
        <a:ln>
          <a:noFill/>
        </a:ln>
        <a:effectLst/>
      </dgm:spPr>
      <dgm:t>
        <a:bodyPr/>
        <a:lstStyle/>
        <a:p>
          <a:r>
            <a:rPr lang="hu-HU" sz="4800" dirty="0" smtClean="0"/>
            <a:t>Hitel kamat</a:t>
          </a:r>
          <a:endParaRPr lang="hu-HU" sz="4800" dirty="0"/>
        </a:p>
      </dgm:t>
    </dgm:pt>
    <dgm:pt modelId="{41D39489-75D4-4615-B9DA-89D68127EADF}" type="parTrans" cxnId="{0D90F183-9D9B-4548-8878-76B70F3466EA}">
      <dgm:prSet/>
      <dgm:spPr/>
      <dgm:t>
        <a:bodyPr/>
        <a:lstStyle/>
        <a:p>
          <a:endParaRPr lang="hu-HU"/>
        </a:p>
      </dgm:t>
    </dgm:pt>
    <dgm:pt modelId="{11608793-0353-4F2F-94D6-B5D357512046}" type="sibTrans" cxnId="{0D90F183-9D9B-4548-8878-76B70F3466EA}">
      <dgm:prSet/>
      <dgm:spPr/>
      <dgm:t>
        <a:bodyPr/>
        <a:lstStyle/>
        <a:p>
          <a:endParaRPr lang="hu-HU"/>
        </a:p>
      </dgm:t>
    </dgm:pt>
    <dgm:pt modelId="{4E5A965F-587C-4270-A1AE-E870AAF22D07}">
      <dgm:prSet phldrT="[Szöveg]" custT="1"/>
      <dgm:spPr>
        <a:noFill/>
        <a:ln>
          <a:noFill/>
        </a:ln>
        <a:effectLst/>
      </dgm:spPr>
      <dgm:t>
        <a:bodyPr/>
        <a:lstStyle/>
        <a:p>
          <a:r>
            <a:rPr lang="hu-HU" sz="3000" dirty="0" smtClean="0"/>
            <a:t>Standard lakáshitel ügyleti kamat</a:t>
          </a:r>
          <a:endParaRPr lang="hu-HU" sz="3000" dirty="0"/>
        </a:p>
      </dgm:t>
    </dgm:pt>
    <dgm:pt modelId="{9D3CE075-0739-44B5-9BB4-C3DA8DA86EF2}" type="sibTrans" cxnId="{FC7293A3-0E8F-40DB-8C11-2FAA8E65F497}">
      <dgm:prSet/>
      <dgm:spPr/>
      <dgm:t>
        <a:bodyPr/>
        <a:lstStyle/>
        <a:p>
          <a:endParaRPr lang="hu-HU"/>
        </a:p>
      </dgm:t>
    </dgm:pt>
    <dgm:pt modelId="{93F550FB-5BE5-4865-88C1-67BD6F032B5C}" type="parTrans" cxnId="{FC7293A3-0E8F-40DB-8C11-2FAA8E65F497}">
      <dgm:prSet/>
      <dgm:spPr/>
      <dgm:t>
        <a:bodyPr/>
        <a:lstStyle/>
        <a:p>
          <a:endParaRPr lang="hu-HU"/>
        </a:p>
      </dgm:t>
    </dgm:pt>
    <dgm:pt modelId="{290991AC-EF9D-407C-8CB4-AD34FD9E07FA}">
      <dgm:prSet phldrT="[Szöveg]" custT="1"/>
      <dgm:spPr>
        <a:noFill/>
        <a:ln>
          <a:noFill/>
        </a:ln>
        <a:effectLst/>
      </dgm:spPr>
      <dgm:t>
        <a:bodyPr/>
        <a:lstStyle/>
        <a:p>
          <a:r>
            <a:rPr lang="hu-HU" sz="3600" dirty="0" smtClean="0"/>
            <a:t>Állami kamattámogatás</a:t>
          </a:r>
          <a:endParaRPr lang="hu-HU" sz="3600" dirty="0"/>
        </a:p>
      </dgm:t>
    </dgm:pt>
    <dgm:pt modelId="{66EA714A-DD89-4F4F-8B92-62DE25C4BC3D}" type="parTrans" cxnId="{56056AC5-9E58-4B84-B3CB-752FC628DE31}">
      <dgm:prSet/>
      <dgm:spPr/>
      <dgm:t>
        <a:bodyPr/>
        <a:lstStyle/>
        <a:p>
          <a:endParaRPr lang="hu-HU"/>
        </a:p>
      </dgm:t>
    </dgm:pt>
    <dgm:pt modelId="{E4A5B04A-A0B3-4D14-A68D-6CD2D2D75608}" type="sibTrans" cxnId="{56056AC5-9E58-4B84-B3CB-752FC628DE31}">
      <dgm:prSet/>
      <dgm:spPr/>
      <dgm:t>
        <a:bodyPr/>
        <a:lstStyle/>
        <a:p>
          <a:endParaRPr lang="hu-HU"/>
        </a:p>
      </dgm:t>
    </dgm:pt>
    <dgm:pt modelId="{C21BE707-6829-4AA3-876B-EEAB51EA4AF3}">
      <dgm:prSet phldrT="[Szöveg]" custT="1"/>
      <dgm:spPr>
        <a:noFill/>
        <a:ln>
          <a:noFill/>
        </a:ln>
        <a:effectLst/>
      </dgm:spPr>
      <dgm:t>
        <a:bodyPr/>
        <a:lstStyle/>
        <a:p>
          <a:endParaRPr lang="hu-HU" sz="3600" dirty="0"/>
        </a:p>
      </dgm:t>
    </dgm:pt>
    <dgm:pt modelId="{A321A721-A340-4F7D-AE37-D0C3E0EF65FB}" type="parTrans" cxnId="{46096C5C-5D7E-445F-8937-0CB11959A732}">
      <dgm:prSet/>
      <dgm:spPr/>
      <dgm:t>
        <a:bodyPr/>
        <a:lstStyle/>
        <a:p>
          <a:endParaRPr lang="hu-HU"/>
        </a:p>
      </dgm:t>
    </dgm:pt>
    <dgm:pt modelId="{562AF8A2-8CA2-438B-AF1D-32A9C0F44114}" type="sibTrans" cxnId="{46096C5C-5D7E-445F-8937-0CB11959A732}">
      <dgm:prSet/>
      <dgm:spPr/>
      <dgm:t>
        <a:bodyPr/>
        <a:lstStyle/>
        <a:p>
          <a:endParaRPr lang="hu-HU"/>
        </a:p>
      </dgm:t>
    </dgm:pt>
    <dgm:pt modelId="{92A14B13-ACA3-4D8A-8FFA-42097A81CF7A}">
      <dgm:prSet phldrT="[Szöveg]"/>
      <dgm:spPr>
        <a:solidFill>
          <a:srgbClr val="99CC00"/>
        </a:solidFill>
      </dgm:spPr>
      <dgm:t>
        <a:bodyPr/>
        <a:lstStyle/>
        <a:p>
          <a:r>
            <a:rPr lang="hu-HU" dirty="0" smtClean="0"/>
            <a:t>- 2,54%</a:t>
          </a:r>
          <a:endParaRPr lang="hu-HU" dirty="0"/>
        </a:p>
      </dgm:t>
    </dgm:pt>
    <dgm:pt modelId="{156FEC33-D936-4601-B321-650C22010BE8}" type="parTrans" cxnId="{A9D014D3-4311-4DD5-9EEE-D09A50FE62F6}">
      <dgm:prSet/>
      <dgm:spPr/>
      <dgm:t>
        <a:bodyPr/>
        <a:lstStyle/>
        <a:p>
          <a:endParaRPr lang="hu-HU"/>
        </a:p>
      </dgm:t>
    </dgm:pt>
    <dgm:pt modelId="{FA856B77-DA8D-4C57-92C2-B7C909823A48}" type="sibTrans" cxnId="{A9D014D3-4311-4DD5-9EEE-D09A50FE62F6}">
      <dgm:prSet/>
      <dgm:spPr/>
      <dgm:t>
        <a:bodyPr/>
        <a:lstStyle/>
        <a:p>
          <a:endParaRPr lang="hu-HU"/>
        </a:p>
      </dgm:t>
    </dgm:pt>
    <dgm:pt modelId="{57A945ED-85A5-46F6-B75D-D5ECB7CADD70}">
      <dgm:prSet phldrT="[Szöveg]" custT="1"/>
      <dgm:spPr>
        <a:noFill/>
        <a:ln>
          <a:noFill/>
        </a:ln>
        <a:effectLst/>
      </dgm:spPr>
      <dgm:t>
        <a:bodyPr/>
        <a:lstStyle/>
        <a:p>
          <a:endParaRPr lang="hu-HU" sz="3400" dirty="0"/>
        </a:p>
      </dgm:t>
    </dgm:pt>
    <dgm:pt modelId="{5490D523-EFDC-4294-8CC0-23A7CC7DF023}" type="parTrans" cxnId="{314AC874-F1D3-43A8-92CF-FB3608C55982}">
      <dgm:prSet/>
      <dgm:spPr/>
      <dgm:t>
        <a:bodyPr/>
        <a:lstStyle/>
        <a:p>
          <a:endParaRPr lang="hu-HU"/>
        </a:p>
      </dgm:t>
    </dgm:pt>
    <dgm:pt modelId="{9CB0C803-E664-475D-A9A8-B4D539B3D250}" type="sibTrans" cxnId="{314AC874-F1D3-43A8-92CF-FB3608C55982}">
      <dgm:prSet/>
      <dgm:spPr/>
      <dgm:t>
        <a:bodyPr/>
        <a:lstStyle/>
        <a:p>
          <a:endParaRPr lang="hu-HU"/>
        </a:p>
      </dgm:t>
    </dgm:pt>
    <dgm:pt modelId="{AF4CCE59-B597-4089-B3B6-19477DF165F7}">
      <dgm:prSet phldrT="[Szöveg]" custT="1"/>
      <dgm:spPr>
        <a:noFill/>
        <a:ln>
          <a:noFill/>
        </a:ln>
        <a:effectLst/>
      </dgm:spPr>
      <dgm:t>
        <a:bodyPr/>
        <a:lstStyle/>
        <a:p>
          <a:endParaRPr lang="hu-HU" sz="3400" dirty="0"/>
        </a:p>
      </dgm:t>
    </dgm:pt>
    <dgm:pt modelId="{47546BF8-E751-42AA-99EE-D76F125DF0B4}" type="parTrans" cxnId="{5AB33188-6A79-444C-BDE1-A1E57F79E38C}">
      <dgm:prSet/>
      <dgm:spPr/>
      <dgm:t>
        <a:bodyPr/>
        <a:lstStyle/>
        <a:p>
          <a:endParaRPr lang="hu-HU"/>
        </a:p>
      </dgm:t>
    </dgm:pt>
    <dgm:pt modelId="{148AE708-A9CC-471F-B277-E8602F025546}" type="sibTrans" cxnId="{5AB33188-6A79-444C-BDE1-A1E57F79E38C}">
      <dgm:prSet/>
      <dgm:spPr/>
      <dgm:t>
        <a:bodyPr/>
        <a:lstStyle/>
        <a:p>
          <a:endParaRPr lang="hu-HU"/>
        </a:p>
      </dgm:t>
    </dgm:pt>
    <dgm:pt modelId="{9EF9215D-8BE6-413D-80A1-FC95901308EC}">
      <dgm:prSet phldrT="[Szöveg]" custT="1"/>
      <dgm:spPr>
        <a:noFill/>
        <a:ln>
          <a:noFill/>
        </a:ln>
        <a:effectLst/>
      </dgm:spPr>
      <dgm:t>
        <a:bodyPr/>
        <a:lstStyle/>
        <a:p>
          <a:endParaRPr lang="hu-HU" sz="3000" dirty="0"/>
        </a:p>
      </dgm:t>
    </dgm:pt>
    <dgm:pt modelId="{6C28231D-5758-4E4A-919E-23EC8F72832C}" type="parTrans" cxnId="{D49FC0BF-5F4D-412E-98C9-D44BB2B1199F}">
      <dgm:prSet/>
      <dgm:spPr/>
      <dgm:t>
        <a:bodyPr/>
        <a:lstStyle/>
        <a:p>
          <a:endParaRPr lang="hu-HU"/>
        </a:p>
      </dgm:t>
    </dgm:pt>
    <dgm:pt modelId="{29B6F05E-F55E-4A7E-B45A-FE41D6C6DFCE}" type="sibTrans" cxnId="{D49FC0BF-5F4D-412E-98C9-D44BB2B1199F}">
      <dgm:prSet/>
      <dgm:spPr/>
      <dgm:t>
        <a:bodyPr/>
        <a:lstStyle/>
        <a:p>
          <a:endParaRPr lang="hu-HU"/>
        </a:p>
      </dgm:t>
    </dgm:pt>
    <dgm:pt modelId="{1735E58D-D64E-461F-8295-F25A8F4E8372}" type="pres">
      <dgm:prSet presAssocID="{982BD51F-D47C-4DAD-8D27-0C127997C7C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0E40D78C-7C44-4AC1-8722-08ABA86547AF}" type="pres">
      <dgm:prSet presAssocID="{BF1C91BE-01AF-420B-8817-7A550A2C8E1D}" presName="composite" presStyleCnt="0"/>
      <dgm:spPr/>
    </dgm:pt>
    <dgm:pt modelId="{C6CEE8CD-F212-4A40-8C0A-B88429F6CD70}" type="pres">
      <dgm:prSet presAssocID="{BF1C91BE-01AF-420B-8817-7A550A2C8E1D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E59D28A-3A7F-4BA7-B6F7-FCFA2CFE7AA4}" type="pres">
      <dgm:prSet presAssocID="{BF1C91BE-01AF-420B-8817-7A550A2C8E1D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CC8200C-65FE-4C64-9D60-B35B0BF5381E}" type="pres">
      <dgm:prSet presAssocID="{564BBF51-DDF0-444C-88B9-7172F6BAB7F7}" presName="sp" presStyleCnt="0"/>
      <dgm:spPr/>
    </dgm:pt>
    <dgm:pt modelId="{3F044B0E-9E33-4067-BEA6-AB6EC66860BB}" type="pres">
      <dgm:prSet presAssocID="{B68AE384-EA1C-4C0B-9A11-D93C905E6041}" presName="composite" presStyleCnt="0"/>
      <dgm:spPr/>
    </dgm:pt>
    <dgm:pt modelId="{EAD63C1D-1FCA-43AF-8F55-C77318E989C1}" type="pres">
      <dgm:prSet presAssocID="{B68AE384-EA1C-4C0B-9A11-D93C905E6041}" presName="parentText" presStyleLbl="alignNode1" presStyleIdx="1" presStyleCnt="4" custLinFactNeighborY="5212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1405024-1237-4ABC-88AD-AD31CED2FC08}" type="pres">
      <dgm:prSet presAssocID="{B68AE384-EA1C-4C0B-9A11-D93C905E6041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61FD98D-EE39-4450-8EA1-6D48D0B42069}" type="pres">
      <dgm:prSet presAssocID="{F3B6182E-8B0C-41F8-83BD-AE72D4C6FCCE}" presName="sp" presStyleCnt="0"/>
      <dgm:spPr/>
    </dgm:pt>
    <dgm:pt modelId="{1CE187FE-7D4C-4A56-A806-3CDD2AA39340}" type="pres">
      <dgm:prSet presAssocID="{92A14B13-ACA3-4D8A-8FFA-42097A81CF7A}" presName="composite" presStyleCnt="0"/>
      <dgm:spPr/>
    </dgm:pt>
    <dgm:pt modelId="{0178991F-B767-4829-BE4B-B3921F883C42}" type="pres">
      <dgm:prSet presAssocID="{92A14B13-ACA3-4D8A-8FFA-42097A81CF7A}" presName="parentText" presStyleLbl="alignNode1" presStyleIdx="2" presStyleCnt="4" custLinFactNeighborY="5212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5E95AB0-4520-4750-97B4-09DBD35570A4}" type="pres">
      <dgm:prSet presAssocID="{92A14B13-ACA3-4D8A-8FFA-42097A81CF7A}" presName="descendantText" presStyleLbl="alignAcc1" presStyleIdx="2" presStyleCnt="4" custLinFactY="-100000" custLinFactNeighborX="-211" custLinFactNeighborY="-165705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endParaRPr lang="hu-HU"/>
        </a:p>
      </dgm:t>
    </dgm:pt>
    <dgm:pt modelId="{E56EEC16-DCD4-4BE4-A096-81E070848381}" type="pres">
      <dgm:prSet presAssocID="{FA856B77-DA8D-4C57-92C2-B7C909823A48}" presName="sp" presStyleCnt="0"/>
      <dgm:spPr/>
    </dgm:pt>
    <dgm:pt modelId="{E061B9B1-367A-4401-9646-7039851A3791}" type="pres">
      <dgm:prSet presAssocID="{712AD246-D89C-4882-8112-0001CBB55184}" presName="composite" presStyleCnt="0"/>
      <dgm:spPr/>
    </dgm:pt>
    <dgm:pt modelId="{653B2EE8-5AD0-4560-91D8-406C1B62AAF5}" type="pres">
      <dgm:prSet presAssocID="{712AD246-D89C-4882-8112-0001CBB55184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8F2A96B-ACC8-4B5C-9A79-EE34DFE2427B}" type="pres">
      <dgm:prSet presAssocID="{712AD246-D89C-4882-8112-0001CBB55184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6DFF9062-9FD9-408A-A501-E2D503A90267}" type="presOf" srcId="{982BD51F-D47C-4DAD-8D27-0C127997C7CB}" destId="{1735E58D-D64E-461F-8295-F25A8F4E8372}" srcOrd="0" destOrd="0" presId="urn:microsoft.com/office/officeart/2005/8/layout/chevron2"/>
    <dgm:cxn modelId="{D49FC0BF-5F4D-412E-98C9-D44BB2B1199F}" srcId="{BF1C91BE-01AF-420B-8817-7A550A2C8E1D}" destId="{9EF9215D-8BE6-413D-80A1-FC95901308EC}" srcOrd="0" destOrd="0" parTransId="{6C28231D-5758-4E4A-919E-23EC8F72832C}" sibTransId="{29B6F05E-F55E-4A7E-B45A-FE41D6C6DFCE}"/>
    <dgm:cxn modelId="{F942FF1C-84F2-4E3F-A3A0-0024C0EC6820}" type="presOf" srcId="{B68AE384-EA1C-4C0B-9A11-D93C905E6041}" destId="{EAD63C1D-1FCA-43AF-8F55-C77318E989C1}" srcOrd="0" destOrd="0" presId="urn:microsoft.com/office/officeart/2005/8/layout/chevron2"/>
    <dgm:cxn modelId="{E9402A9C-A6CC-4D53-BD44-66FF7DEE90D4}" type="presOf" srcId="{014BFF55-3863-4089-B92B-CB36D4639E57}" destId="{21405024-1237-4ABC-88AD-AD31CED2FC08}" srcOrd="0" destOrd="2" presId="urn:microsoft.com/office/officeart/2005/8/layout/chevron2"/>
    <dgm:cxn modelId="{F5EFF124-6CB1-4BC7-A575-109601FAC99E}" type="presOf" srcId="{290991AC-EF9D-407C-8CB4-AD34FD9E07FA}" destId="{21405024-1237-4ABC-88AD-AD31CED2FC08}" srcOrd="0" destOrd="4" presId="urn:microsoft.com/office/officeart/2005/8/layout/chevron2"/>
    <dgm:cxn modelId="{314AC874-F1D3-43A8-92CF-FB3608C55982}" srcId="{B68AE384-EA1C-4C0B-9A11-D93C905E6041}" destId="{57A945ED-85A5-46F6-B75D-D5ECB7CADD70}" srcOrd="0" destOrd="0" parTransId="{5490D523-EFDC-4294-8CC0-23A7CC7DF023}" sibTransId="{9CB0C803-E664-475D-A9A8-B4D539B3D250}"/>
    <dgm:cxn modelId="{FC7293A3-0E8F-40DB-8C11-2FAA8E65F497}" srcId="{BF1C91BE-01AF-420B-8817-7A550A2C8E1D}" destId="{4E5A965F-587C-4270-A1AE-E870AAF22D07}" srcOrd="1" destOrd="0" parTransId="{93F550FB-5BE5-4865-88C1-67BD6F032B5C}" sibTransId="{9D3CE075-0739-44B5-9BB4-C3DA8DA86EF2}"/>
    <dgm:cxn modelId="{0F584696-F656-4403-9D94-20FD92CBFC28}" type="presOf" srcId="{BF1C91BE-01AF-420B-8817-7A550A2C8E1D}" destId="{C6CEE8CD-F212-4A40-8C0A-B88429F6CD70}" srcOrd="0" destOrd="0" presId="urn:microsoft.com/office/officeart/2005/8/layout/chevron2"/>
    <dgm:cxn modelId="{262E4FCB-FFA5-430E-9BF3-D4E2094DD007}" type="presOf" srcId="{57A945ED-85A5-46F6-B75D-D5ECB7CADD70}" destId="{21405024-1237-4ABC-88AD-AD31CED2FC08}" srcOrd="0" destOrd="0" presId="urn:microsoft.com/office/officeart/2005/8/layout/chevron2"/>
    <dgm:cxn modelId="{0D90F183-9D9B-4548-8878-76B70F3466EA}" srcId="{712AD246-D89C-4882-8112-0001CBB55184}" destId="{4DD5FBB9-F1FC-4020-9117-ADEB894350D4}" srcOrd="0" destOrd="0" parTransId="{41D39489-75D4-4615-B9DA-89D68127EADF}" sibTransId="{11608793-0353-4F2F-94D6-B5D357512046}"/>
    <dgm:cxn modelId="{0C4A7474-577E-444C-8A1D-FB92EE92E04E}" type="presOf" srcId="{92A14B13-ACA3-4D8A-8FFA-42097A81CF7A}" destId="{0178991F-B767-4829-BE4B-B3921F883C42}" srcOrd="0" destOrd="0" presId="urn:microsoft.com/office/officeart/2005/8/layout/chevron2"/>
    <dgm:cxn modelId="{A9D014D3-4311-4DD5-9EEE-D09A50FE62F6}" srcId="{982BD51F-D47C-4DAD-8D27-0C127997C7CB}" destId="{92A14B13-ACA3-4D8A-8FFA-42097A81CF7A}" srcOrd="2" destOrd="0" parTransId="{156FEC33-D936-4601-B321-650C22010BE8}" sibTransId="{FA856B77-DA8D-4C57-92C2-B7C909823A48}"/>
    <dgm:cxn modelId="{209993C5-0E9D-423F-9836-3ABD1B2362F1}" type="presOf" srcId="{712AD246-D89C-4882-8112-0001CBB55184}" destId="{653B2EE8-5AD0-4560-91D8-406C1B62AAF5}" srcOrd="0" destOrd="0" presId="urn:microsoft.com/office/officeart/2005/8/layout/chevron2"/>
    <dgm:cxn modelId="{BEAE8FF2-66F0-4269-9E5E-14A0570CCE9D}" type="presOf" srcId="{4E5A965F-587C-4270-A1AE-E870AAF22D07}" destId="{DE59D28A-3A7F-4BA7-B6F7-FCFA2CFE7AA4}" srcOrd="0" destOrd="1" presId="urn:microsoft.com/office/officeart/2005/8/layout/chevron2"/>
    <dgm:cxn modelId="{DF84F7D2-BF68-4800-9D42-9F80FAF182BF}" type="presOf" srcId="{AF4CCE59-B597-4089-B3B6-19477DF165F7}" destId="{21405024-1237-4ABC-88AD-AD31CED2FC08}" srcOrd="0" destOrd="1" presId="urn:microsoft.com/office/officeart/2005/8/layout/chevron2"/>
    <dgm:cxn modelId="{AFD155E5-69F5-4FC2-97DC-06F4997B0C16}" srcId="{982BD51F-D47C-4DAD-8D27-0C127997C7CB}" destId="{B68AE384-EA1C-4C0B-9A11-D93C905E6041}" srcOrd="1" destOrd="0" parTransId="{C62BD912-7F7E-420E-ACE1-6CEB2D12DD75}" sibTransId="{F3B6182E-8B0C-41F8-83BD-AE72D4C6FCCE}"/>
    <dgm:cxn modelId="{56056AC5-9E58-4B84-B3CB-752FC628DE31}" srcId="{B68AE384-EA1C-4C0B-9A11-D93C905E6041}" destId="{290991AC-EF9D-407C-8CB4-AD34FD9E07FA}" srcOrd="4" destOrd="0" parTransId="{66EA714A-DD89-4F4F-8B92-62DE25C4BC3D}" sibTransId="{E4A5B04A-A0B3-4D14-A68D-6CD2D2D75608}"/>
    <dgm:cxn modelId="{58D58F9B-7037-48CB-899A-6D9943136D55}" type="presOf" srcId="{C21BE707-6829-4AA3-876B-EEAB51EA4AF3}" destId="{21405024-1237-4ABC-88AD-AD31CED2FC08}" srcOrd="0" destOrd="3" presId="urn:microsoft.com/office/officeart/2005/8/layout/chevron2"/>
    <dgm:cxn modelId="{18DE98C0-DA8A-4718-98C8-09A1B20BF1A2}" srcId="{982BD51F-D47C-4DAD-8D27-0C127997C7CB}" destId="{BF1C91BE-01AF-420B-8817-7A550A2C8E1D}" srcOrd="0" destOrd="0" parTransId="{0EF50320-DB39-44E7-84A8-00707CE207C7}" sibTransId="{564BBF51-DDF0-444C-88B9-7172F6BAB7F7}"/>
    <dgm:cxn modelId="{C5E2BF28-411A-4C0F-AA44-C07E8EF4ADF9}" srcId="{982BD51F-D47C-4DAD-8D27-0C127997C7CB}" destId="{712AD246-D89C-4882-8112-0001CBB55184}" srcOrd="3" destOrd="0" parTransId="{3611DEA2-B5A1-46F1-8C2B-EFC7C73C15CE}" sibTransId="{98007789-357A-4C20-AFEF-7D74266ED3DE}"/>
    <dgm:cxn modelId="{B74D9DFE-A8D5-42B5-971A-715919E06E48}" type="presOf" srcId="{9EF9215D-8BE6-413D-80A1-FC95901308EC}" destId="{DE59D28A-3A7F-4BA7-B6F7-FCFA2CFE7AA4}" srcOrd="0" destOrd="0" presId="urn:microsoft.com/office/officeart/2005/8/layout/chevron2"/>
    <dgm:cxn modelId="{E5A7CCDA-AE3F-49AC-90FE-BAD4327558EA}" srcId="{B68AE384-EA1C-4C0B-9A11-D93C905E6041}" destId="{014BFF55-3863-4089-B92B-CB36D4639E57}" srcOrd="2" destOrd="0" parTransId="{3BE27954-29E0-4B23-839D-3E7C837B15F4}" sibTransId="{280B67F6-A3FB-4DA7-B1D6-C3AEEF9A012D}"/>
    <dgm:cxn modelId="{82BFCAA2-D5B3-4031-A262-D00C6D29077F}" type="presOf" srcId="{4DD5FBB9-F1FC-4020-9117-ADEB894350D4}" destId="{A8F2A96B-ACC8-4B5C-9A79-EE34DFE2427B}" srcOrd="0" destOrd="0" presId="urn:microsoft.com/office/officeart/2005/8/layout/chevron2"/>
    <dgm:cxn modelId="{46096C5C-5D7E-445F-8937-0CB11959A732}" srcId="{B68AE384-EA1C-4C0B-9A11-D93C905E6041}" destId="{C21BE707-6829-4AA3-876B-EEAB51EA4AF3}" srcOrd="3" destOrd="0" parTransId="{A321A721-A340-4F7D-AE37-D0C3E0EF65FB}" sibTransId="{562AF8A2-8CA2-438B-AF1D-32A9C0F44114}"/>
    <dgm:cxn modelId="{5AB33188-6A79-444C-BDE1-A1E57F79E38C}" srcId="{B68AE384-EA1C-4C0B-9A11-D93C905E6041}" destId="{AF4CCE59-B597-4089-B3B6-19477DF165F7}" srcOrd="1" destOrd="0" parTransId="{47546BF8-E751-42AA-99EE-D76F125DF0B4}" sibTransId="{148AE708-A9CC-471F-B277-E8602F025546}"/>
    <dgm:cxn modelId="{E73852A6-B5A4-4869-BE07-BE5419ED4EAE}" type="presParOf" srcId="{1735E58D-D64E-461F-8295-F25A8F4E8372}" destId="{0E40D78C-7C44-4AC1-8722-08ABA86547AF}" srcOrd="0" destOrd="0" presId="urn:microsoft.com/office/officeart/2005/8/layout/chevron2"/>
    <dgm:cxn modelId="{4FE63DE3-16A8-44C5-82BD-F449C780C065}" type="presParOf" srcId="{0E40D78C-7C44-4AC1-8722-08ABA86547AF}" destId="{C6CEE8CD-F212-4A40-8C0A-B88429F6CD70}" srcOrd="0" destOrd="0" presId="urn:microsoft.com/office/officeart/2005/8/layout/chevron2"/>
    <dgm:cxn modelId="{C4E71989-A1DD-468E-98DA-58730580AE0A}" type="presParOf" srcId="{0E40D78C-7C44-4AC1-8722-08ABA86547AF}" destId="{DE59D28A-3A7F-4BA7-B6F7-FCFA2CFE7AA4}" srcOrd="1" destOrd="0" presId="urn:microsoft.com/office/officeart/2005/8/layout/chevron2"/>
    <dgm:cxn modelId="{73D0D7F4-9ECA-49C9-B1EC-BD4FC0E07F17}" type="presParOf" srcId="{1735E58D-D64E-461F-8295-F25A8F4E8372}" destId="{0CC8200C-65FE-4C64-9D60-B35B0BF5381E}" srcOrd="1" destOrd="0" presId="urn:microsoft.com/office/officeart/2005/8/layout/chevron2"/>
    <dgm:cxn modelId="{FDF8CE7B-2B61-4C95-956C-40D0E75049AF}" type="presParOf" srcId="{1735E58D-D64E-461F-8295-F25A8F4E8372}" destId="{3F044B0E-9E33-4067-BEA6-AB6EC66860BB}" srcOrd="2" destOrd="0" presId="urn:microsoft.com/office/officeart/2005/8/layout/chevron2"/>
    <dgm:cxn modelId="{B06E3AA2-8737-42F0-8C28-A935BC3F8934}" type="presParOf" srcId="{3F044B0E-9E33-4067-BEA6-AB6EC66860BB}" destId="{EAD63C1D-1FCA-43AF-8F55-C77318E989C1}" srcOrd="0" destOrd="0" presId="urn:microsoft.com/office/officeart/2005/8/layout/chevron2"/>
    <dgm:cxn modelId="{49D0BE7F-02B8-4520-940C-BD49BB2CE9AF}" type="presParOf" srcId="{3F044B0E-9E33-4067-BEA6-AB6EC66860BB}" destId="{21405024-1237-4ABC-88AD-AD31CED2FC08}" srcOrd="1" destOrd="0" presId="urn:microsoft.com/office/officeart/2005/8/layout/chevron2"/>
    <dgm:cxn modelId="{D010F292-6495-4232-8C9A-37BAD43ED5F2}" type="presParOf" srcId="{1735E58D-D64E-461F-8295-F25A8F4E8372}" destId="{D61FD98D-EE39-4450-8EA1-6D48D0B42069}" srcOrd="3" destOrd="0" presId="urn:microsoft.com/office/officeart/2005/8/layout/chevron2"/>
    <dgm:cxn modelId="{311CC9BD-A620-46E8-8535-9FC8C0EF8ED3}" type="presParOf" srcId="{1735E58D-D64E-461F-8295-F25A8F4E8372}" destId="{1CE187FE-7D4C-4A56-A806-3CDD2AA39340}" srcOrd="4" destOrd="0" presId="urn:microsoft.com/office/officeart/2005/8/layout/chevron2"/>
    <dgm:cxn modelId="{83D17035-707D-4419-9CAD-26607DF2CD4E}" type="presParOf" srcId="{1CE187FE-7D4C-4A56-A806-3CDD2AA39340}" destId="{0178991F-B767-4829-BE4B-B3921F883C42}" srcOrd="0" destOrd="0" presId="urn:microsoft.com/office/officeart/2005/8/layout/chevron2"/>
    <dgm:cxn modelId="{0FF0B1A0-828F-4FA1-B0E3-3B97D56D82A6}" type="presParOf" srcId="{1CE187FE-7D4C-4A56-A806-3CDD2AA39340}" destId="{B5E95AB0-4520-4750-97B4-09DBD35570A4}" srcOrd="1" destOrd="0" presId="urn:microsoft.com/office/officeart/2005/8/layout/chevron2"/>
    <dgm:cxn modelId="{6E086504-8C21-457D-BED2-AD59956CCDFD}" type="presParOf" srcId="{1735E58D-D64E-461F-8295-F25A8F4E8372}" destId="{E56EEC16-DCD4-4BE4-A096-81E070848381}" srcOrd="5" destOrd="0" presId="urn:microsoft.com/office/officeart/2005/8/layout/chevron2"/>
    <dgm:cxn modelId="{D4930D0B-D60E-4CFD-9E7F-D0F444867A2C}" type="presParOf" srcId="{1735E58D-D64E-461F-8295-F25A8F4E8372}" destId="{E061B9B1-367A-4401-9646-7039851A3791}" srcOrd="6" destOrd="0" presId="urn:microsoft.com/office/officeart/2005/8/layout/chevron2"/>
    <dgm:cxn modelId="{CA7F433F-8D15-4E4B-B496-A8FE90D7EBF2}" type="presParOf" srcId="{E061B9B1-367A-4401-9646-7039851A3791}" destId="{653B2EE8-5AD0-4560-91D8-406C1B62AAF5}" srcOrd="0" destOrd="0" presId="urn:microsoft.com/office/officeart/2005/8/layout/chevron2"/>
    <dgm:cxn modelId="{915F629D-EB03-4E3F-9971-A187AFF66A51}" type="presParOf" srcId="{E061B9B1-367A-4401-9646-7039851A3791}" destId="{A8F2A96B-ACC8-4B5C-9A79-EE34DFE2427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89F1FD-502E-4F73-8845-D8C0EEDE1019}" type="doc">
      <dgm:prSet loTypeId="urn:microsoft.com/office/officeart/2005/8/layout/hierarchy4" loCatId="list" qsTypeId="urn:microsoft.com/office/officeart/2005/8/quickstyle/simple1#2" qsCatId="simple" csTypeId="urn:microsoft.com/office/officeart/2005/8/colors/accent1_2#3" csCatId="accent1" phldr="1"/>
      <dgm:spPr/>
      <dgm:t>
        <a:bodyPr/>
        <a:lstStyle/>
        <a:p>
          <a:endParaRPr lang="hu-HU"/>
        </a:p>
      </dgm:t>
    </dgm:pt>
    <dgm:pt modelId="{78376A46-04BC-42B9-BC11-CCBF3B677974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hu-HU" sz="1800" b="1" dirty="0" smtClean="0"/>
            <a:t>Használt lakás vásárlás</a:t>
          </a:r>
          <a:endParaRPr lang="hu-HU" sz="1800" b="1" dirty="0"/>
        </a:p>
      </dgm:t>
    </dgm:pt>
    <dgm:pt modelId="{6BE514FE-CB69-4584-A26A-3C9CE40B36E4}" type="parTrans" cxnId="{7695F25F-6E42-4DAF-885A-CF846C69B337}">
      <dgm:prSet/>
      <dgm:spPr/>
      <dgm:t>
        <a:bodyPr/>
        <a:lstStyle/>
        <a:p>
          <a:endParaRPr lang="hu-HU" sz="1800"/>
        </a:p>
      </dgm:t>
    </dgm:pt>
    <dgm:pt modelId="{2B5D3ACE-8392-49FE-B9E2-775F22A1C81F}" type="sibTrans" cxnId="{7695F25F-6E42-4DAF-885A-CF846C69B337}">
      <dgm:prSet/>
      <dgm:spPr/>
      <dgm:t>
        <a:bodyPr/>
        <a:lstStyle/>
        <a:p>
          <a:endParaRPr lang="hu-HU" sz="1800"/>
        </a:p>
      </dgm:t>
    </dgm:pt>
    <dgm:pt modelId="{20B0F4F7-A428-40B9-810A-2F4ADCAA1CDD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hu-HU" sz="1800" b="1" dirty="0" smtClean="0"/>
            <a:t>1 - 50 millió Ft</a:t>
          </a:r>
          <a:endParaRPr lang="hu-HU" sz="1800" b="1" dirty="0"/>
        </a:p>
      </dgm:t>
    </dgm:pt>
    <dgm:pt modelId="{51E9A073-33DD-4402-8A92-7DAFBFB8A100}" type="parTrans" cxnId="{A1962762-D4BA-40D9-AAA2-0E9E1200A591}">
      <dgm:prSet/>
      <dgm:spPr/>
      <dgm:t>
        <a:bodyPr/>
        <a:lstStyle/>
        <a:p>
          <a:endParaRPr lang="hu-HU" sz="1800"/>
        </a:p>
      </dgm:t>
    </dgm:pt>
    <dgm:pt modelId="{346FADCF-3470-4A62-85CC-5717911EDD7D}" type="sibTrans" cxnId="{A1962762-D4BA-40D9-AAA2-0E9E1200A591}">
      <dgm:prSet/>
      <dgm:spPr/>
      <dgm:t>
        <a:bodyPr/>
        <a:lstStyle/>
        <a:p>
          <a:endParaRPr lang="hu-HU" sz="1800"/>
        </a:p>
      </dgm:t>
    </dgm:pt>
    <dgm:pt modelId="{4D2E97D6-6D9A-4089-8187-0D2DAD80E839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hu-HU" sz="1800" b="1" dirty="0" smtClean="0"/>
            <a:t>Nincs korlátozva</a:t>
          </a:r>
          <a:endParaRPr lang="hu-HU" sz="1800" b="1" dirty="0"/>
        </a:p>
      </dgm:t>
    </dgm:pt>
    <dgm:pt modelId="{30D0F6FF-9D8B-44CE-9C82-628D7739BE45}" type="parTrans" cxnId="{0A5FBEC2-B739-43AD-97F6-DB0A7EBCD8BF}">
      <dgm:prSet/>
      <dgm:spPr/>
      <dgm:t>
        <a:bodyPr/>
        <a:lstStyle/>
        <a:p>
          <a:endParaRPr lang="hu-HU" sz="1800"/>
        </a:p>
      </dgm:t>
    </dgm:pt>
    <dgm:pt modelId="{406B681D-CD43-4918-8537-1AE991F47643}" type="sibTrans" cxnId="{0A5FBEC2-B739-43AD-97F6-DB0A7EBCD8BF}">
      <dgm:prSet/>
      <dgm:spPr/>
      <dgm:t>
        <a:bodyPr/>
        <a:lstStyle/>
        <a:p>
          <a:endParaRPr lang="hu-HU" sz="1800"/>
        </a:p>
      </dgm:t>
    </dgm:pt>
    <dgm:pt modelId="{96B0B548-4FC3-4C26-BEAC-EA58EEC465D7}">
      <dgm:prSet custT="1"/>
      <dgm:spPr>
        <a:solidFill>
          <a:srgbClr val="7030A0"/>
        </a:solidFill>
      </dgm:spPr>
      <dgm:t>
        <a:bodyPr lIns="36000" rIns="36000"/>
        <a:lstStyle/>
        <a:p>
          <a:r>
            <a:rPr lang="hu-HU" sz="1800" dirty="0" smtClean="0"/>
            <a:t>Ingatlan érték</a:t>
          </a:r>
          <a:endParaRPr lang="hu-HU" sz="1800" dirty="0"/>
        </a:p>
      </dgm:t>
    </dgm:pt>
    <dgm:pt modelId="{53CB80D8-3B86-4F37-AE0A-06E105F3F15A}" type="parTrans" cxnId="{AE97ABE7-7DDE-4DA9-88E8-025D4A5B7F73}">
      <dgm:prSet/>
      <dgm:spPr/>
      <dgm:t>
        <a:bodyPr/>
        <a:lstStyle/>
        <a:p>
          <a:endParaRPr lang="hu-HU" sz="1800"/>
        </a:p>
      </dgm:t>
    </dgm:pt>
    <dgm:pt modelId="{273D5B02-0F5D-4DD3-9870-A64CF374E691}" type="sibTrans" cxnId="{AE97ABE7-7DDE-4DA9-88E8-025D4A5B7F73}">
      <dgm:prSet/>
      <dgm:spPr/>
      <dgm:t>
        <a:bodyPr/>
        <a:lstStyle/>
        <a:p>
          <a:endParaRPr lang="hu-HU" sz="1800"/>
        </a:p>
      </dgm:t>
    </dgm:pt>
    <dgm:pt modelId="{FC498AF1-749B-4583-8B13-4B5C678A9AD4}">
      <dgm:prSet custT="1"/>
      <dgm:spPr>
        <a:solidFill>
          <a:srgbClr val="7030A0"/>
        </a:solidFill>
      </dgm:spPr>
      <dgm:t>
        <a:bodyPr lIns="36000" rIns="36000"/>
        <a:lstStyle/>
        <a:p>
          <a:r>
            <a:rPr lang="hu-HU" sz="1800" dirty="0" smtClean="0"/>
            <a:t>Hitelösszeg</a:t>
          </a:r>
          <a:endParaRPr lang="hu-HU" sz="1800" dirty="0"/>
        </a:p>
      </dgm:t>
    </dgm:pt>
    <dgm:pt modelId="{4B19478A-CB81-4714-B7F7-C1CC60FE960A}" type="sibTrans" cxnId="{B53DD317-6A01-40ED-B38D-70553397A015}">
      <dgm:prSet/>
      <dgm:spPr/>
      <dgm:t>
        <a:bodyPr/>
        <a:lstStyle/>
        <a:p>
          <a:endParaRPr lang="hu-HU" sz="1800"/>
        </a:p>
      </dgm:t>
    </dgm:pt>
    <dgm:pt modelId="{7B4A3472-6D4D-4E0A-9ED4-D891EDB35F6E}" type="parTrans" cxnId="{B53DD317-6A01-40ED-B38D-70553397A015}">
      <dgm:prSet/>
      <dgm:spPr/>
      <dgm:t>
        <a:bodyPr/>
        <a:lstStyle/>
        <a:p>
          <a:endParaRPr lang="hu-HU" sz="1800"/>
        </a:p>
      </dgm:t>
    </dgm:pt>
    <dgm:pt modelId="{9C694E82-A3E7-47FE-A1F4-F27508FD2715}" type="pres">
      <dgm:prSet presAssocID="{4789F1FD-502E-4F73-8845-D8C0EEDE101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D8F06F30-5F89-440A-B7F6-BE50B59E43DB}" type="pres">
      <dgm:prSet presAssocID="{96B0B548-4FC3-4C26-BEAC-EA58EEC465D7}" presName="vertOne" presStyleCnt="0"/>
      <dgm:spPr/>
    </dgm:pt>
    <dgm:pt modelId="{4F8BE708-74D5-4585-912B-268FF52B874B}" type="pres">
      <dgm:prSet presAssocID="{96B0B548-4FC3-4C26-BEAC-EA58EEC465D7}" presName="txOne" presStyleLbl="node0" presStyleIdx="0" presStyleCnt="2" custScaleX="77852" custLinFactY="198628" custLinFactNeighborX="1050" custLinFactNeighborY="200000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947731A3-5526-441F-9EC9-7CD67AF11B72}" type="pres">
      <dgm:prSet presAssocID="{96B0B548-4FC3-4C26-BEAC-EA58EEC465D7}" presName="parTransOne" presStyleCnt="0"/>
      <dgm:spPr/>
    </dgm:pt>
    <dgm:pt modelId="{C58FD2C3-BC68-4594-B13E-044CE082AFD8}" type="pres">
      <dgm:prSet presAssocID="{96B0B548-4FC3-4C26-BEAC-EA58EEC465D7}" presName="horzOne" presStyleCnt="0"/>
      <dgm:spPr/>
    </dgm:pt>
    <dgm:pt modelId="{D3D528BB-94E6-4CC9-A9AB-8AB3249CE7CC}" type="pres">
      <dgm:prSet presAssocID="{FC498AF1-749B-4583-8B13-4B5C678A9AD4}" presName="vertTwo" presStyleCnt="0"/>
      <dgm:spPr/>
    </dgm:pt>
    <dgm:pt modelId="{77D7336A-64A3-49EF-8ECB-7409F0F9D574}" type="pres">
      <dgm:prSet presAssocID="{FC498AF1-749B-4583-8B13-4B5C678A9AD4}" presName="txTwo" presStyleLbl="node2" presStyleIdx="0" presStyleCnt="2" custScaleX="77852" custLinFactNeighborX="1050" custLinFactNeighborY="-527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D7DC7775-68A0-4EA6-9EE4-3170BCF0B4BD}" type="pres">
      <dgm:prSet presAssocID="{FC498AF1-749B-4583-8B13-4B5C678A9AD4}" presName="horzTwo" presStyleCnt="0"/>
      <dgm:spPr/>
    </dgm:pt>
    <dgm:pt modelId="{3C29AAED-C918-4EB1-919E-A763CB260E4E}" type="pres">
      <dgm:prSet presAssocID="{273D5B02-0F5D-4DD3-9870-A64CF374E691}" presName="sibSpaceOne" presStyleCnt="0"/>
      <dgm:spPr/>
    </dgm:pt>
    <dgm:pt modelId="{3D6A4E4A-4988-4D3A-BC30-4BB36E292072}" type="pres">
      <dgm:prSet presAssocID="{78376A46-04BC-42B9-BC11-CCBF3B677974}" presName="vertOne" presStyleCnt="0"/>
      <dgm:spPr/>
    </dgm:pt>
    <dgm:pt modelId="{48CC77A6-4BE1-405D-9A84-EC6BC9F3B94C}" type="pres">
      <dgm:prSet presAssocID="{78376A46-04BC-42B9-BC11-CCBF3B677974}" presName="txOne" presStyleLbl="node0" presStyleIdx="1" presStyleCnt="2" custLinFactNeighborY="14696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E00B03CC-0653-4280-98C5-0BEA204AC2C9}" type="pres">
      <dgm:prSet presAssocID="{78376A46-04BC-42B9-BC11-CCBF3B677974}" presName="parTransOne" presStyleCnt="0"/>
      <dgm:spPr/>
    </dgm:pt>
    <dgm:pt modelId="{D3F260F5-1118-4A84-A5EE-38D2E5C33136}" type="pres">
      <dgm:prSet presAssocID="{78376A46-04BC-42B9-BC11-CCBF3B677974}" presName="horzOne" presStyleCnt="0"/>
      <dgm:spPr/>
    </dgm:pt>
    <dgm:pt modelId="{505B6776-4AC5-4F3F-9888-287EDF38EA74}" type="pres">
      <dgm:prSet presAssocID="{20B0F4F7-A428-40B9-810A-2F4ADCAA1CDD}" presName="vertTwo" presStyleCnt="0"/>
      <dgm:spPr/>
    </dgm:pt>
    <dgm:pt modelId="{4048890E-8BB3-4F6A-81C8-D0042B25E658}" type="pres">
      <dgm:prSet presAssocID="{20B0F4F7-A428-40B9-810A-2F4ADCAA1CDD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DE61EF28-952F-41EC-913D-FD5311D2FED9}" type="pres">
      <dgm:prSet presAssocID="{20B0F4F7-A428-40B9-810A-2F4ADCAA1CDD}" presName="parTransTwo" presStyleCnt="0"/>
      <dgm:spPr/>
    </dgm:pt>
    <dgm:pt modelId="{76C6EF54-2B5A-47F1-953B-A6BDF9902FAE}" type="pres">
      <dgm:prSet presAssocID="{20B0F4F7-A428-40B9-810A-2F4ADCAA1CDD}" presName="horzTwo" presStyleCnt="0"/>
      <dgm:spPr/>
    </dgm:pt>
    <dgm:pt modelId="{7C2B1462-6A58-49DE-861F-CA1904A8C533}" type="pres">
      <dgm:prSet presAssocID="{4D2E97D6-6D9A-4089-8187-0D2DAD80E839}" presName="vertThree" presStyleCnt="0"/>
      <dgm:spPr/>
    </dgm:pt>
    <dgm:pt modelId="{D287AB70-8B84-4110-9854-398AFABCBF7A}" type="pres">
      <dgm:prSet presAssocID="{4D2E97D6-6D9A-4089-8187-0D2DAD80E839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11FC8F37-1974-463E-8F69-3F1DB7C967B3}" type="pres">
      <dgm:prSet presAssocID="{4D2E97D6-6D9A-4089-8187-0D2DAD80E839}" presName="horzThree" presStyleCnt="0"/>
      <dgm:spPr/>
    </dgm:pt>
  </dgm:ptLst>
  <dgm:cxnLst>
    <dgm:cxn modelId="{365231D1-8035-403E-9EB7-919E68EF9C97}" type="presOf" srcId="{4D2E97D6-6D9A-4089-8187-0D2DAD80E839}" destId="{D287AB70-8B84-4110-9854-398AFABCBF7A}" srcOrd="0" destOrd="0" presId="urn:microsoft.com/office/officeart/2005/8/layout/hierarchy4"/>
    <dgm:cxn modelId="{B53DD317-6A01-40ED-B38D-70553397A015}" srcId="{96B0B548-4FC3-4C26-BEAC-EA58EEC465D7}" destId="{FC498AF1-749B-4583-8B13-4B5C678A9AD4}" srcOrd="0" destOrd="0" parTransId="{7B4A3472-6D4D-4E0A-9ED4-D891EDB35F6E}" sibTransId="{4B19478A-CB81-4714-B7F7-C1CC60FE960A}"/>
    <dgm:cxn modelId="{3BE8EBB1-0D22-4AA9-A7CB-F0B508FB5484}" type="presOf" srcId="{4789F1FD-502E-4F73-8845-D8C0EEDE1019}" destId="{9C694E82-A3E7-47FE-A1F4-F27508FD2715}" srcOrd="0" destOrd="0" presId="urn:microsoft.com/office/officeart/2005/8/layout/hierarchy4"/>
    <dgm:cxn modelId="{AE97ABE7-7DDE-4DA9-88E8-025D4A5B7F73}" srcId="{4789F1FD-502E-4F73-8845-D8C0EEDE1019}" destId="{96B0B548-4FC3-4C26-BEAC-EA58EEC465D7}" srcOrd="0" destOrd="0" parTransId="{53CB80D8-3B86-4F37-AE0A-06E105F3F15A}" sibTransId="{273D5B02-0F5D-4DD3-9870-A64CF374E691}"/>
    <dgm:cxn modelId="{BC9BB314-BF18-44DB-BF99-36BA2E83CEB8}" type="presOf" srcId="{96B0B548-4FC3-4C26-BEAC-EA58EEC465D7}" destId="{4F8BE708-74D5-4585-912B-268FF52B874B}" srcOrd="0" destOrd="0" presId="urn:microsoft.com/office/officeart/2005/8/layout/hierarchy4"/>
    <dgm:cxn modelId="{A1962762-D4BA-40D9-AAA2-0E9E1200A591}" srcId="{78376A46-04BC-42B9-BC11-CCBF3B677974}" destId="{20B0F4F7-A428-40B9-810A-2F4ADCAA1CDD}" srcOrd="0" destOrd="0" parTransId="{51E9A073-33DD-4402-8A92-7DAFBFB8A100}" sibTransId="{346FADCF-3470-4A62-85CC-5717911EDD7D}"/>
    <dgm:cxn modelId="{86077CCE-1B19-4A8E-8587-C723FB79E098}" type="presOf" srcId="{FC498AF1-749B-4583-8B13-4B5C678A9AD4}" destId="{77D7336A-64A3-49EF-8ECB-7409F0F9D574}" srcOrd="0" destOrd="0" presId="urn:microsoft.com/office/officeart/2005/8/layout/hierarchy4"/>
    <dgm:cxn modelId="{0A5FBEC2-B739-43AD-97F6-DB0A7EBCD8BF}" srcId="{20B0F4F7-A428-40B9-810A-2F4ADCAA1CDD}" destId="{4D2E97D6-6D9A-4089-8187-0D2DAD80E839}" srcOrd="0" destOrd="0" parTransId="{30D0F6FF-9D8B-44CE-9C82-628D7739BE45}" sibTransId="{406B681D-CD43-4918-8537-1AE991F47643}"/>
    <dgm:cxn modelId="{CF161107-25D7-4633-8E8B-D76D71134543}" type="presOf" srcId="{20B0F4F7-A428-40B9-810A-2F4ADCAA1CDD}" destId="{4048890E-8BB3-4F6A-81C8-D0042B25E658}" srcOrd="0" destOrd="0" presId="urn:microsoft.com/office/officeart/2005/8/layout/hierarchy4"/>
    <dgm:cxn modelId="{7695F25F-6E42-4DAF-885A-CF846C69B337}" srcId="{4789F1FD-502E-4F73-8845-D8C0EEDE1019}" destId="{78376A46-04BC-42B9-BC11-CCBF3B677974}" srcOrd="1" destOrd="0" parTransId="{6BE514FE-CB69-4584-A26A-3C9CE40B36E4}" sibTransId="{2B5D3ACE-8392-49FE-B9E2-775F22A1C81F}"/>
    <dgm:cxn modelId="{B1D393AF-2257-4F74-9F1E-2F6513C8CDDA}" type="presOf" srcId="{78376A46-04BC-42B9-BC11-CCBF3B677974}" destId="{48CC77A6-4BE1-405D-9A84-EC6BC9F3B94C}" srcOrd="0" destOrd="0" presId="urn:microsoft.com/office/officeart/2005/8/layout/hierarchy4"/>
    <dgm:cxn modelId="{633E5BE7-7311-4617-BC1A-C421884D889E}" type="presParOf" srcId="{9C694E82-A3E7-47FE-A1F4-F27508FD2715}" destId="{D8F06F30-5F89-440A-B7F6-BE50B59E43DB}" srcOrd="0" destOrd="0" presId="urn:microsoft.com/office/officeart/2005/8/layout/hierarchy4"/>
    <dgm:cxn modelId="{A76254B1-A3F1-406A-8572-FB56FCDD3193}" type="presParOf" srcId="{D8F06F30-5F89-440A-B7F6-BE50B59E43DB}" destId="{4F8BE708-74D5-4585-912B-268FF52B874B}" srcOrd="0" destOrd="0" presId="urn:microsoft.com/office/officeart/2005/8/layout/hierarchy4"/>
    <dgm:cxn modelId="{5FD50AEF-1DE8-47C1-8E66-2A93F5216C68}" type="presParOf" srcId="{D8F06F30-5F89-440A-B7F6-BE50B59E43DB}" destId="{947731A3-5526-441F-9EC9-7CD67AF11B72}" srcOrd="1" destOrd="0" presId="urn:microsoft.com/office/officeart/2005/8/layout/hierarchy4"/>
    <dgm:cxn modelId="{E59248AF-1B59-404A-8ECB-11D18ECA0962}" type="presParOf" srcId="{D8F06F30-5F89-440A-B7F6-BE50B59E43DB}" destId="{C58FD2C3-BC68-4594-B13E-044CE082AFD8}" srcOrd="2" destOrd="0" presId="urn:microsoft.com/office/officeart/2005/8/layout/hierarchy4"/>
    <dgm:cxn modelId="{B68F62D0-F20E-4580-8F6B-6073D5861D74}" type="presParOf" srcId="{C58FD2C3-BC68-4594-B13E-044CE082AFD8}" destId="{D3D528BB-94E6-4CC9-A9AB-8AB3249CE7CC}" srcOrd="0" destOrd="0" presId="urn:microsoft.com/office/officeart/2005/8/layout/hierarchy4"/>
    <dgm:cxn modelId="{7AB57DAD-9F6D-49F6-BB2A-45AB4C38762F}" type="presParOf" srcId="{D3D528BB-94E6-4CC9-A9AB-8AB3249CE7CC}" destId="{77D7336A-64A3-49EF-8ECB-7409F0F9D574}" srcOrd="0" destOrd="0" presId="urn:microsoft.com/office/officeart/2005/8/layout/hierarchy4"/>
    <dgm:cxn modelId="{85249BEF-5E00-461B-A0CC-D0F141EFF079}" type="presParOf" srcId="{D3D528BB-94E6-4CC9-A9AB-8AB3249CE7CC}" destId="{D7DC7775-68A0-4EA6-9EE4-3170BCF0B4BD}" srcOrd="1" destOrd="0" presId="urn:microsoft.com/office/officeart/2005/8/layout/hierarchy4"/>
    <dgm:cxn modelId="{3A439E59-5F52-4D2C-8CC9-BCE70408FCD0}" type="presParOf" srcId="{9C694E82-A3E7-47FE-A1F4-F27508FD2715}" destId="{3C29AAED-C918-4EB1-919E-A763CB260E4E}" srcOrd="1" destOrd="0" presId="urn:microsoft.com/office/officeart/2005/8/layout/hierarchy4"/>
    <dgm:cxn modelId="{2AE9D65C-5AEB-4AFA-A88F-8A366C78C67B}" type="presParOf" srcId="{9C694E82-A3E7-47FE-A1F4-F27508FD2715}" destId="{3D6A4E4A-4988-4D3A-BC30-4BB36E292072}" srcOrd="2" destOrd="0" presId="urn:microsoft.com/office/officeart/2005/8/layout/hierarchy4"/>
    <dgm:cxn modelId="{7285A637-458E-4373-A8BC-A8009A464857}" type="presParOf" srcId="{3D6A4E4A-4988-4D3A-BC30-4BB36E292072}" destId="{48CC77A6-4BE1-405D-9A84-EC6BC9F3B94C}" srcOrd="0" destOrd="0" presId="urn:microsoft.com/office/officeart/2005/8/layout/hierarchy4"/>
    <dgm:cxn modelId="{BA032295-3D96-4B73-A886-CF68DF072F62}" type="presParOf" srcId="{3D6A4E4A-4988-4D3A-BC30-4BB36E292072}" destId="{E00B03CC-0653-4280-98C5-0BEA204AC2C9}" srcOrd="1" destOrd="0" presId="urn:microsoft.com/office/officeart/2005/8/layout/hierarchy4"/>
    <dgm:cxn modelId="{8CF3C8D1-5B37-45A9-907D-8EA845C9C631}" type="presParOf" srcId="{3D6A4E4A-4988-4D3A-BC30-4BB36E292072}" destId="{D3F260F5-1118-4A84-A5EE-38D2E5C33136}" srcOrd="2" destOrd="0" presId="urn:microsoft.com/office/officeart/2005/8/layout/hierarchy4"/>
    <dgm:cxn modelId="{D5F23248-94B5-47D0-863A-55E29EB73973}" type="presParOf" srcId="{D3F260F5-1118-4A84-A5EE-38D2E5C33136}" destId="{505B6776-4AC5-4F3F-9888-287EDF38EA74}" srcOrd="0" destOrd="0" presId="urn:microsoft.com/office/officeart/2005/8/layout/hierarchy4"/>
    <dgm:cxn modelId="{009D47F7-0B6C-420B-ABCE-3AC033FC268F}" type="presParOf" srcId="{505B6776-4AC5-4F3F-9888-287EDF38EA74}" destId="{4048890E-8BB3-4F6A-81C8-D0042B25E658}" srcOrd="0" destOrd="0" presId="urn:microsoft.com/office/officeart/2005/8/layout/hierarchy4"/>
    <dgm:cxn modelId="{45A5D080-2BC3-4F11-BACD-61E7D8C49620}" type="presParOf" srcId="{505B6776-4AC5-4F3F-9888-287EDF38EA74}" destId="{DE61EF28-952F-41EC-913D-FD5311D2FED9}" srcOrd="1" destOrd="0" presId="urn:microsoft.com/office/officeart/2005/8/layout/hierarchy4"/>
    <dgm:cxn modelId="{23ED98FD-444B-46E0-857C-A3E835844611}" type="presParOf" srcId="{505B6776-4AC5-4F3F-9888-287EDF38EA74}" destId="{76C6EF54-2B5A-47F1-953B-A6BDF9902FAE}" srcOrd="2" destOrd="0" presId="urn:microsoft.com/office/officeart/2005/8/layout/hierarchy4"/>
    <dgm:cxn modelId="{A0C28188-5CA6-4C4E-86E0-C0167B8C4177}" type="presParOf" srcId="{76C6EF54-2B5A-47F1-953B-A6BDF9902FAE}" destId="{7C2B1462-6A58-49DE-861F-CA1904A8C533}" srcOrd="0" destOrd="0" presId="urn:microsoft.com/office/officeart/2005/8/layout/hierarchy4"/>
    <dgm:cxn modelId="{10C89C7B-897F-4E26-93A7-F64411DE009B}" type="presParOf" srcId="{7C2B1462-6A58-49DE-861F-CA1904A8C533}" destId="{D287AB70-8B84-4110-9854-398AFABCBF7A}" srcOrd="0" destOrd="0" presId="urn:microsoft.com/office/officeart/2005/8/layout/hierarchy4"/>
    <dgm:cxn modelId="{36EF25D8-0AA8-4EC7-B0E9-88F7F0F00537}" type="presParOf" srcId="{7C2B1462-6A58-49DE-861F-CA1904A8C533}" destId="{11FC8F37-1974-463E-8F69-3F1DB7C967B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2BD51F-D47C-4DAD-8D27-0C127997C7CB}" type="doc">
      <dgm:prSet loTypeId="urn:microsoft.com/office/officeart/2005/8/layout/chevron2" loCatId="process" qsTypeId="urn:microsoft.com/office/officeart/2005/8/quickstyle/3d6" qsCatId="3D" csTypeId="urn:microsoft.com/office/officeart/2005/8/colors/accent1_2#4" csCatId="accent1" phldr="1"/>
      <dgm:spPr/>
      <dgm:t>
        <a:bodyPr/>
        <a:lstStyle/>
        <a:p>
          <a:endParaRPr lang="hu-HU"/>
        </a:p>
      </dgm:t>
    </dgm:pt>
    <dgm:pt modelId="{BF1C91BE-01AF-420B-8817-7A550A2C8E1D}">
      <dgm:prSet phldrT="[Szöveg]"/>
      <dgm:spPr>
        <a:solidFill>
          <a:srgbClr val="669900"/>
        </a:solidFill>
      </dgm:spPr>
      <dgm:t>
        <a:bodyPr/>
        <a:lstStyle/>
        <a:p>
          <a:r>
            <a:rPr lang="hu-HU" dirty="0" smtClean="0"/>
            <a:t>5,65%</a:t>
          </a:r>
          <a:endParaRPr lang="hu-HU" dirty="0"/>
        </a:p>
      </dgm:t>
    </dgm:pt>
    <dgm:pt modelId="{0EF50320-DB39-44E7-84A8-00707CE207C7}" type="parTrans" cxnId="{18DE98C0-DA8A-4718-98C8-09A1B20BF1A2}">
      <dgm:prSet/>
      <dgm:spPr/>
      <dgm:t>
        <a:bodyPr/>
        <a:lstStyle/>
        <a:p>
          <a:endParaRPr lang="hu-HU"/>
        </a:p>
      </dgm:t>
    </dgm:pt>
    <dgm:pt modelId="{564BBF51-DDF0-444C-88B9-7172F6BAB7F7}" type="sibTrans" cxnId="{18DE98C0-DA8A-4718-98C8-09A1B20BF1A2}">
      <dgm:prSet/>
      <dgm:spPr/>
      <dgm:t>
        <a:bodyPr/>
        <a:lstStyle/>
        <a:p>
          <a:endParaRPr lang="hu-HU"/>
        </a:p>
      </dgm:t>
    </dgm:pt>
    <dgm:pt modelId="{B68AE384-EA1C-4C0B-9A11-D93C905E6041}">
      <dgm:prSet phldrT="[Szöveg]"/>
      <dgm:spPr>
        <a:solidFill>
          <a:srgbClr val="99CC00"/>
        </a:solidFill>
      </dgm:spPr>
      <dgm:t>
        <a:bodyPr/>
        <a:lstStyle/>
        <a:p>
          <a:r>
            <a:rPr lang="hu-HU" dirty="0" smtClean="0"/>
            <a:t>3,70%</a:t>
          </a:r>
          <a:endParaRPr lang="hu-HU" dirty="0"/>
        </a:p>
      </dgm:t>
    </dgm:pt>
    <dgm:pt modelId="{C62BD912-7F7E-420E-ACE1-6CEB2D12DD75}" type="parTrans" cxnId="{AFD155E5-69F5-4FC2-97DC-06F4997B0C16}">
      <dgm:prSet/>
      <dgm:spPr/>
      <dgm:t>
        <a:bodyPr/>
        <a:lstStyle/>
        <a:p>
          <a:endParaRPr lang="hu-HU"/>
        </a:p>
      </dgm:t>
    </dgm:pt>
    <dgm:pt modelId="{F3B6182E-8B0C-41F8-83BD-AE72D4C6FCCE}" type="sibTrans" cxnId="{AFD155E5-69F5-4FC2-97DC-06F4997B0C16}">
      <dgm:prSet/>
      <dgm:spPr/>
      <dgm:t>
        <a:bodyPr/>
        <a:lstStyle/>
        <a:p>
          <a:endParaRPr lang="hu-HU"/>
        </a:p>
      </dgm:t>
    </dgm:pt>
    <dgm:pt modelId="{014BFF55-3863-4089-B92B-CB36D4639E57}">
      <dgm:prSet phldrT="[Szöveg]" custT="1"/>
      <dgm:spPr>
        <a:noFill/>
        <a:ln>
          <a:noFill/>
        </a:ln>
        <a:effectLst/>
      </dgm:spPr>
      <dgm:t>
        <a:bodyPr/>
        <a:lstStyle/>
        <a:p>
          <a:r>
            <a:rPr lang="hu-HU" sz="3200" dirty="0" smtClean="0"/>
            <a:t>2,50% Hűségkedvezmény</a:t>
          </a:r>
          <a:endParaRPr lang="hu-HU" sz="3200" dirty="0"/>
        </a:p>
      </dgm:t>
    </dgm:pt>
    <dgm:pt modelId="{3BE27954-29E0-4B23-839D-3E7C837B15F4}" type="parTrans" cxnId="{E5A7CCDA-AE3F-49AC-90FE-BAD4327558EA}">
      <dgm:prSet/>
      <dgm:spPr/>
      <dgm:t>
        <a:bodyPr/>
        <a:lstStyle/>
        <a:p>
          <a:endParaRPr lang="hu-HU"/>
        </a:p>
      </dgm:t>
    </dgm:pt>
    <dgm:pt modelId="{280B67F6-A3FB-4DA7-B1D6-C3AEEF9A012D}" type="sibTrans" cxnId="{E5A7CCDA-AE3F-49AC-90FE-BAD4327558EA}">
      <dgm:prSet/>
      <dgm:spPr/>
      <dgm:t>
        <a:bodyPr/>
        <a:lstStyle/>
        <a:p>
          <a:endParaRPr lang="hu-HU"/>
        </a:p>
      </dgm:t>
    </dgm:pt>
    <dgm:pt modelId="{712AD246-D89C-4882-8112-0001CBB55184}">
      <dgm:prSet phldrT="[Szöveg]"/>
      <dgm:spPr>
        <a:solidFill>
          <a:srgbClr val="D0FF4B"/>
        </a:solidFill>
      </dgm:spPr>
      <dgm:t>
        <a:bodyPr/>
        <a:lstStyle/>
        <a:p>
          <a:r>
            <a:rPr lang="hu-HU" dirty="0" smtClean="0">
              <a:solidFill>
                <a:schemeClr val="tx1"/>
              </a:solidFill>
            </a:rPr>
            <a:t>1,95%</a:t>
          </a:r>
          <a:endParaRPr lang="hu-HU" dirty="0">
            <a:solidFill>
              <a:schemeClr val="tx1"/>
            </a:solidFill>
          </a:endParaRPr>
        </a:p>
      </dgm:t>
    </dgm:pt>
    <dgm:pt modelId="{3611DEA2-B5A1-46F1-8C2B-EFC7C73C15CE}" type="parTrans" cxnId="{C5E2BF28-411A-4C0F-AA44-C07E8EF4ADF9}">
      <dgm:prSet/>
      <dgm:spPr/>
      <dgm:t>
        <a:bodyPr/>
        <a:lstStyle/>
        <a:p>
          <a:endParaRPr lang="hu-HU"/>
        </a:p>
      </dgm:t>
    </dgm:pt>
    <dgm:pt modelId="{98007789-357A-4C20-AFEF-7D74266ED3DE}" type="sibTrans" cxnId="{C5E2BF28-411A-4C0F-AA44-C07E8EF4ADF9}">
      <dgm:prSet/>
      <dgm:spPr/>
      <dgm:t>
        <a:bodyPr/>
        <a:lstStyle/>
        <a:p>
          <a:endParaRPr lang="hu-HU"/>
        </a:p>
      </dgm:t>
    </dgm:pt>
    <dgm:pt modelId="{4DD5FBB9-F1FC-4020-9117-ADEB894350D4}">
      <dgm:prSet phldrT="[Szöveg]"/>
      <dgm:spPr>
        <a:noFill/>
        <a:ln>
          <a:noFill/>
        </a:ln>
        <a:effectLst/>
      </dgm:spPr>
      <dgm:t>
        <a:bodyPr/>
        <a:lstStyle/>
        <a:p>
          <a:r>
            <a:rPr lang="hu-HU" dirty="0" smtClean="0"/>
            <a:t>Legjobb kamatfelár plusz 3,96% BUBOR = 5,91%</a:t>
          </a:r>
          <a:endParaRPr lang="hu-HU" dirty="0"/>
        </a:p>
      </dgm:t>
    </dgm:pt>
    <dgm:pt modelId="{41D39489-75D4-4615-B9DA-89D68127EADF}" type="parTrans" cxnId="{0D90F183-9D9B-4548-8878-76B70F3466EA}">
      <dgm:prSet/>
      <dgm:spPr/>
      <dgm:t>
        <a:bodyPr/>
        <a:lstStyle/>
        <a:p>
          <a:endParaRPr lang="hu-HU"/>
        </a:p>
      </dgm:t>
    </dgm:pt>
    <dgm:pt modelId="{11608793-0353-4F2F-94D6-B5D357512046}" type="sibTrans" cxnId="{0D90F183-9D9B-4548-8878-76B70F3466EA}">
      <dgm:prSet/>
      <dgm:spPr/>
      <dgm:t>
        <a:bodyPr/>
        <a:lstStyle/>
        <a:p>
          <a:endParaRPr lang="hu-HU"/>
        </a:p>
      </dgm:t>
    </dgm:pt>
    <dgm:pt modelId="{F1108D49-CDD8-4EF2-837F-524FAF76399B}">
      <dgm:prSet phldrT="[Szöveg]" custT="1"/>
      <dgm:spPr>
        <a:noFill/>
        <a:ln>
          <a:noFill/>
        </a:ln>
        <a:effectLst/>
      </dgm:spPr>
      <dgm:t>
        <a:bodyPr/>
        <a:lstStyle/>
        <a:p>
          <a:r>
            <a:rPr lang="hu-HU" sz="3200" dirty="0" smtClean="0"/>
            <a:t>0,70% Sávos kedvezmény</a:t>
          </a:r>
          <a:endParaRPr lang="hu-HU" sz="3200" dirty="0"/>
        </a:p>
      </dgm:t>
    </dgm:pt>
    <dgm:pt modelId="{AB6A3299-FB93-4A41-93EB-0B6AAB6E43C8}" type="parTrans" cxnId="{CE02C61F-80B5-4DEB-924F-CB01BC472095}">
      <dgm:prSet/>
      <dgm:spPr/>
      <dgm:t>
        <a:bodyPr/>
        <a:lstStyle/>
        <a:p>
          <a:endParaRPr lang="hu-HU"/>
        </a:p>
      </dgm:t>
    </dgm:pt>
    <dgm:pt modelId="{6FE26EDA-6FD6-4606-BA9E-9EF0425C6A0C}" type="sibTrans" cxnId="{CE02C61F-80B5-4DEB-924F-CB01BC472095}">
      <dgm:prSet/>
      <dgm:spPr/>
      <dgm:t>
        <a:bodyPr/>
        <a:lstStyle/>
        <a:p>
          <a:endParaRPr lang="hu-HU"/>
        </a:p>
      </dgm:t>
    </dgm:pt>
    <dgm:pt modelId="{55679C12-401B-451F-937D-5668653FF083}">
      <dgm:prSet phldrT="[Szöveg]" custT="1"/>
      <dgm:spPr>
        <a:noFill/>
        <a:ln>
          <a:noFill/>
        </a:ln>
        <a:effectLst/>
      </dgm:spPr>
      <dgm:t>
        <a:bodyPr/>
        <a:lstStyle/>
        <a:p>
          <a:r>
            <a:rPr lang="hu-HU" sz="3200" dirty="0" smtClean="0"/>
            <a:t>0,50% Kockázati kedvezmény</a:t>
          </a:r>
          <a:endParaRPr lang="hu-HU" sz="3200" dirty="0"/>
        </a:p>
      </dgm:t>
    </dgm:pt>
    <dgm:pt modelId="{D9878DEF-F340-43CB-B799-A3DB80211224}" type="parTrans" cxnId="{E0E348DB-B605-4EDB-BB89-2FB59CED6512}">
      <dgm:prSet/>
      <dgm:spPr/>
      <dgm:t>
        <a:bodyPr/>
        <a:lstStyle/>
        <a:p>
          <a:endParaRPr lang="hu-HU"/>
        </a:p>
      </dgm:t>
    </dgm:pt>
    <dgm:pt modelId="{B1E1BB3D-5C35-416E-9985-79E41CBFE7E5}" type="sibTrans" cxnId="{E0E348DB-B605-4EDB-BB89-2FB59CED6512}">
      <dgm:prSet/>
      <dgm:spPr/>
      <dgm:t>
        <a:bodyPr/>
        <a:lstStyle/>
        <a:p>
          <a:endParaRPr lang="hu-HU"/>
        </a:p>
      </dgm:t>
    </dgm:pt>
    <dgm:pt modelId="{4E5A965F-587C-4270-A1AE-E870AAF22D07}">
      <dgm:prSet phldrT="[Szöveg]" custT="1"/>
      <dgm:spPr>
        <a:noFill/>
        <a:ln>
          <a:noFill/>
        </a:ln>
        <a:effectLst/>
      </dgm:spPr>
      <dgm:t>
        <a:bodyPr/>
        <a:lstStyle/>
        <a:p>
          <a:r>
            <a:rPr lang="hu-HU" sz="3000" dirty="0" smtClean="0"/>
            <a:t>Standard lakáshitel kamatfelár</a:t>
          </a:r>
          <a:endParaRPr lang="hu-HU" sz="3000" dirty="0"/>
        </a:p>
      </dgm:t>
    </dgm:pt>
    <dgm:pt modelId="{9D3CE075-0739-44B5-9BB4-C3DA8DA86EF2}" type="sibTrans" cxnId="{FC7293A3-0E8F-40DB-8C11-2FAA8E65F497}">
      <dgm:prSet/>
      <dgm:spPr/>
      <dgm:t>
        <a:bodyPr/>
        <a:lstStyle/>
        <a:p>
          <a:endParaRPr lang="hu-HU"/>
        </a:p>
      </dgm:t>
    </dgm:pt>
    <dgm:pt modelId="{93F550FB-5BE5-4865-88C1-67BD6F032B5C}" type="parTrans" cxnId="{FC7293A3-0E8F-40DB-8C11-2FAA8E65F497}">
      <dgm:prSet/>
      <dgm:spPr/>
      <dgm:t>
        <a:bodyPr/>
        <a:lstStyle/>
        <a:p>
          <a:endParaRPr lang="hu-HU"/>
        </a:p>
      </dgm:t>
    </dgm:pt>
    <dgm:pt modelId="{1735E58D-D64E-461F-8295-F25A8F4E8372}" type="pres">
      <dgm:prSet presAssocID="{982BD51F-D47C-4DAD-8D27-0C127997C7C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0E40D78C-7C44-4AC1-8722-08ABA86547AF}" type="pres">
      <dgm:prSet presAssocID="{BF1C91BE-01AF-420B-8817-7A550A2C8E1D}" presName="composite" presStyleCnt="0"/>
      <dgm:spPr/>
    </dgm:pt>
    <dgm:pt modelId="{C6CEE8CD-F212-4A40-8C0A-B88429F6CD70}" type="pres">
      <dgm:prSet presAssocID="{BF1C91BE-01AF-420B-8817-7A550A2C8E1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E59D28A-3A7F-4BA7-B6F7-FCFA2CFE7AA4}" type="pres">
      <dgm:prSet presAssocID="{BF1C91BE-01AF-420B-8817-7A550A2C8E1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CC8200C-65FE-4C64-9D60-B35B0BF5381E}" type="pres">
      <dgm:prSet presAssocID="{564BBF51-DDF0-444C-88B9-7172F6BAB7F7}" presName="sp" presStyleCnt="0"/>
      <dgm:spPr/>
    </dgm:pt>
    <dgm:pt modelId="{3F044B0E-9E33-4067-BEA6-AB6EC66860BB}" type="pres">
      <dgm:prSet presAssocID="{B68AE384-EA1C-4C0B-9A11-D93C905E6041}" presName="composite" presStyleCnt="0"/>
      <dgm:spPr/>
    </dgm:pt>
    <dgm:pt modelId="{EAD63C1D-1FCA-43AF-8F55-C77318E989C1}" type="pres">
      <dgm:prSet presAssocID="{B68AE384-EA1C-4C0B-9A11-D93C905E604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1405024-1237-4ABC-88AD-AD31CED2FC08}" type="pres">
      <dgm:prSet presAssocID="{B68AE384-EA1C-4C0B-9A11-D93C905E604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61FD98D-EE39-4450-8EA1-6D48D0B42069}" type="pres">
      <dgm:prSet presAssocID="{F3B6182E-8B0C-41F8-83BD-AE72D4C6FCCE}" presName="sp" presStyleCnt="0"/>
      <dgm:spPr/>
    </dgm:pt>
    <dgm:pt modelId="{E061B9B1-367A-4401-9646-7039851A3791}" type="pres">
      <dgm:prSet presAssocID="{712AD246-D89C-4882-8112-0001CBB55184}" presName="composite" presStyleCnt="0"/>
      <dgm:spPr/>
    </dgm:pt>
    <dgm:pt modelId="{653B2EE8-5AD0-4560-91D8-406C1B62AAF5}" type="pres">
      <dgm:prSet presAssocID="{712AD246-D89C-4882-8112-0001CBB5518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8F2A96B-ACC8-4B5C-9A79-EE34DFE2427B}" type="pres">
      <dgm:prSet presAssocID="{712AD246-D89C-4882-8112-0001CBB5518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9DE7E112-BEB6-4597-994D-532F3EBDA22A}" type="presOf" srcId="{014BFF55-3863-4089-B92B-CB36D4639E57}" destId="{21405024-1237-4ABC-88AD-AD31CED2FC08}" srcOrd="0" destOrd="0" presId="urn:microsoft.com/office/officeart/2005/8/layout/chevron2"/>
    <dgm:cxn modelId="{FE6AD5B6-641E-4218-AFE8-9506D656C745}" type="presOf" srcId="{982BD51F-D47C-4DAD-8D27-0C127997C7CB}" destId="{1735E58D-D64E-461F-8295-F25A8F4E8372}" srcOrd="0" destOrd="0" presId="urn:microsoft.com/office/officeart/2005/8/layout/chevron2"/>
    <dgm:cxn modelId="{21D27231-2BFC-4059-B99F-BB4C54E9C9F5}" type="presOf" srcId="{BF1C91BE-01AF-420B-8817-7A550A2C8E1D}" destId="{C6CEE8CD-F212-4A40-8C0A-B88429F6CD70}" srcOrd="0" destOrd="0" presId="urn:microsoft.com/office/officeart/2005/8/layout/chevron2"/>
    <dgm:cxn modelId="{71E663F4-F9A1-44D8-91E3-D5F10C1E7616}" type="presOf" srcId="{55679C12-401B-451F-937D-5668653FF083}" destId="{21405024-1237-4ABC-88AD-AD31CED2FC08}" srcOrd="0" destOrd="2" presId="urn:microsoft.com/office/officeart/2005/8/layout/chevron2"/>
    <dgm:cxn modelId="{FC7293A3-0E8F-40DB-8C11-2FAA8E65F497}" srcId="{BF1C91BE-01AF-420B-8817-7A550A2C8E1D}" destId="{4E5A965F-587C-4270-A1AE-E870AAF22D07}" srcOrd="0" destOrd="0" parTransId="{93F550FB-5BE5-4865-88C1-67BD6F032B5C}" sibTransId="{9D3CE075-0739-44B5-9BB4-C3DA8DA86EF2}"/>
    <dgm:cxn modelId="{35FBE301-3B22-4282-9B2C-5023C83F6927}" type="presOf" srcId="{712AD246-D89C-4882-8112-0001CBB55184}" destId="{653B2EE8-5AD0-4560-91D8-406C1B62AAF5}" srcOrd="0" destOrd="0" presId="urn:microsoft.com/office/officeart/2005/8/layout/chevron2"/>
    <dgm:cxn modelId="{0D90F183-9D9B-4548-8878-76B70F3466EA}" srcId="{712AD246-D89C-4882-8112-0001CBB55184}" destId="{4DD5FBB9-F1FC-4020-9117-ADEB894350D4}" srcOrd="0" destOrd="0" parTransId="{41D39489-75D4-4615-B9DA-89D68127EADF}" sibTransId="{11608793-0353-4F2F-94D6-B5D357512046}"/>
    <dgm:cxn modelId="{CE02C61F-80B5-4DEB-924F-CB01BC472095}" srcId="{B68AE384-EA1C-4C0B-9A11-D93C905E6041}" destId="{F1108D49-CDD8-4EF2-837F-524FAF76399B}" srcOrd="1" destOrd="0" parTransId="{AB6A3299-FB93-4A41-93EB-0B6AAB6E43C8}" sibTransId="{6FE26EDA-6FD6-4606-BA9E-9EF0425C6A0C}"/>
    <dgm:cxn modelId="{31A3D51D-EBD6-49D2-9B90-5DC6E02BA5D6}" type="presOf" srcId="{4DD5FBB9-F1FC-4020-9117-ADEB894350D4}" destId="{A8F2A96B-ACC8-4B5C-9A79-EE34DFE2427B}" srcOrd="0" destOrd="0" presId="urn:microsoft.com/office/officeart/2005/8/layout/chevron2"/>
    <dgm:cxn modelId="{AFD155E5-69F5-4FC2-97DC-06F4997B0C16}" srcId="{982BD51F-D47C-4DAD-8D27-0C127997C7CB}" destId="{B68AE384-EA1C-4C0B-9A11-D93C905E6041}" srcOrd="1" destOrd="0" parTransId="{C62BD912-7F7E-420E-ACE1-6CEB2D12DD75}" sibTransId="{F3B6182E-8B0C-41F8-83BD-AE72D4C6FCCE}"/>
    <dgm:cxn modelId="{DCC79975-3A63-4202-905D-53E345B618E8}" type="presOf" srcId="{F1108D49-CDD8-4EF2-837F-524FAF76399B}" destId="{21405024-1237-4ABC-88AD-AD31CED2FC08}" srcOrd="0" destOrd="1" presId="urn:microsoft.com/office/officeart/2005/8/layout/chevron2"/>
    <dgm:cxn modelId="{18DE98C0-DA8A-4718-98C8-09A1B20BF1A2}" srcId="{982BD51F-D47C-4DAD-8D27-0C127997C7CB}" destId="{BF1C91BE-01AF-420B-8817-7A550A2C8E1D}" srcOrd="0" destOrd="0" parTransId="{0EF50320-DB39-44E7-84A8-00707CE207C7}" sibTransId="{564BBF51-DDF0-444C-88B9-7172F6BAB7F7}"/>
    <dgm:cxn modelId="{C5E2BF28-411A-4C0F-AA44-C07E8EF4ADF9}" srcId="{982BD51F-D47C-4DAD-8D27-0C127997C7CB}" destId="{712AD246-D89C-4882-8112-0001CBB55184}" srcOrd="2" destOrd="0" parTransId="{3611DEA2-B5A1-46F1-8C2B-EFC7C73C15CE}" sibTransId="{98007789-357A-4C20-AFEF-7D74266ED3DE}"/>
    <dgm:cxn modelId="{6FE6CE07-77E1-4C3F-83DA-1E40D2383622}" type="presOf" srcId="{4E5A965F-587C-4270-A1AE-E870AAF22D07}" destId="{DE59D28A-3A7F-4BA7-B6F7-FCFA2CFE7AA4}" srcOrd="0" destOrd="0" presId="urn:microsoft.com/office/officeart/2005/8/layout/chevron2"/>
    <dgm:cxn modelId="{E5A7CCDA-AE3F-49AC-90FE-BAD4327558EA}" srcId="{B68AE384-EA1C-4C0B-9A11-D93C905E6041}" destId="{014BFF55-3863-4089-B92B-CB36D4639E57}" srcOrd="0" destOrd="0" parTransId="{3BE27954-29E0-4B23-839D-3E7C837B15F4}" sibTransId="{280B67F6-A3FB-4DA7-B1D6-C3AEEF9A012D}"/>
    <dgm:cxn modelId="{4CABFF27-F4E7-4D35-AE3E-EC02CA940F9D}" type="presOf" srcId="{B68AE384-EA1C-4C0B-9A11-D93C905E6041}" destId="{EAD63C1D-1FCA-43AF-8F55-C77318E989C1}" srcOrd="0" destOrd="0" presId="urn:microsoft.com/office/officeart/2005/8/layout/chevron2"/>
    <dgm:cxn modelId="{E0E348DB-B605-4EDB-BB89-2FB59CED6512}" srcId="{B68AE384-EA1C-4C0B-9A11-D93C905E6041}" destId="{55679C12-401B-451F-937D-5668653FF083}" srcOrd="2" destOrd="0" parTransId="{D9878DEF-F340-43CB-B799-A3DB80211224}" sibTransId="{B1E1BB3D-5C35-416E-9985-79E41CBFE7E5}"/>
    <dgm:cxn modelId="{A4E8D441-6E05-41DE-B760-B1F2C72C3522}" type="presParOf" srcId="{1735E58D-D64E-461F-8295-F25A8F4E8372}" destId="{0E40D78C-7C44-4AC1-8722-08ABA86547AF}" srcOrd="0" destOrd="0" presId="urn:microsoft.com/office/officeart/2005/8/layout/chevron2"/>
    <dgm:cxn modelId="{CDB4A765-CAD1-4F6E-8590-0FBAE1108BF5}" type="presParOf" srcId="{0E40D78C-7C44-4AC1-8722-08ABA86547AF}" destId="{C6CEE8CD-F212-4A40-8C0A-B88429F6CD70}" srcOrd="0" destOrd="0" presId="urn:microsoft.com/office/officeart/2005/8/layout/chevron2"/>
    <dgm:cxn modelId="{1E54A0FF-BA4B-4424-B5CD-E446A7706ABF}" type="presParOf" srcId="{0E40D78C-7C44-4AC1-8722-08ABA86547AF}" destId="{DE59D28A-3A7F-4BA7-B6F7-FCFA2CFE7AA4}" srcOrd="1" destOrd="0" presId="urn:microsoft.com/office/officeart/2005/8/layout/chevron2"/>
    <dgm:cxn modelId="{896E7674-C860-4441-B66A-FDFDCFF1E264}" type="presParOf" srcId="{1735E58D-D64E-461F-8295-F25A8F4E8372}" destId="{0CC8200C-65FE-4C64-9D60-B35B0BF5381E}" srcOrd="1" destOrd="0" presId="urn:microsoft.com/office/officeart/2005/8/layout/chevron2"/>
    <dgm:cxn modelId="{B5D6A73D-7F91-47D5-9021-69FD5FDC1166}" type="presParOf" srcId="{1735E58D-D64E-461F-8295-F25A8F4E8372}" destId="{3F044B0E-9E33-4067-BEA6-AB6EC66860BB}" srcOrd="2" destOrd="0" presId="urn:microsoft.com/office/officeart/2005/8/layout/chevron2"/>
    <dgm:cxn modelId="{DB861548-5642-41B8-9BF5-B588E18DEAAE}" type="presParOf" srcId="{3F044B0E-9E33-4067-BEA6-AB6EC66860BB}" destId="{EAD63C1D-1FCA-43AF-8F55-C77318E989C1}" srcOrd="0" destOrd="0" presId="urn:microsoft.com/office/officeart/2005/8/layout/chevron2"/>
    <dgm:cxn modelId="{E0D922FC-7B42-4712-B3E6-05F23C73EB51}" type="presParOf" srcId="{3F044B0E-9E33-4067-BEA6-AB6EC66860BB}" destId="{21405024-1237-4ABC-88AD-AD31CED2FC08}" srcOrd="1" destOrd="0" presId="urn:microsoft.com/office/officeart/2005/8/layout/chevron2"/>
    <dgm:cxn modelId="{4389E655-6B31-456C-ACC7-DE8D63B51379}" type="presParOf" srcId="{1735E58D-D64E-461F-8295-F25A8F4E8372}" destId="{D61FD98D-EE39-4450-8EA1-6D48D0B42069}" srcOrd="3" destOrd="0" presId="urn:microsoft.com/office/officeart/2005/8/layout/chevron2"/>
    <dgm:cxn modelId="{68601375-17D3-4633-8826-052C504D0536}" type="presParOf" srcId="{1735E58D-D64E-461F-8295-F25A8F4E8372}" destId="{E061B9B1-367A-4401-9646-7039851A3791}" srcOrd="4" destOrd="0" presId="urn:microsoft.com/office/officeart/2005/8/layout/chevron2"/>
    <dgm:cxn modelId="{C1E7A462-FE93-4109-850E-4C20915B6C33}" type="presParOf" srcId="{E061B9B1-367A-4401-9646-7039851A3791}" destId="{653B2EE8-5AD0-4560-91D8-406C1B62AAF5}" srcOrd="0" destOrd="0" presId="urn:microsoft.com/office/officeart/2005/8/layout/chevron2"/>
    <dgm:cxn modelId="{92D1C82A-C53C-47AC-8E1A-7A466B35E8E7}" type="presParOf" srcId="{E061B9B1-367A-4401-9646-7039851A3791}" destId="{A8F2A96B-ACC8-4B5C-9A79-EE34DFE2427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82BD51F-D47C-4DAD-8D27-0C127997C7CB}" type="doc">
      <dgm:prSet loTypeId="urn:microsoft.com/office/officeart/2005/8/layout/chevron2" loCatId="process" qsTypeId="urn:microsoft.com/office/officeart/2005/8/quickstyle/3d6" qsCatId="3D" csTypeId="urn:microsoft.com/office/officeart/2005/8/colors/accent1_2#5" csCatId="accent1" phldr="1"/>
      <dgm:spPr/>
      <dgm:t>
        <a:bodyPr/>
        <a:lstStyle/>
        <a:p>
          <a:endParaRPr lang="hu-HU"/>
        </a:p>
      </dgm:t>
    </dgm:pt>
    <dgm:pt modelId="{BF1C91BE-01AF-420B-8817-7A550A2C8E1D}">
      <dgm:prSet phldrT="[Szöveg]"/>
      <dgm:spPr>
        <a:solidFill>
          <a:srgbClr val="669900"/>
        </a:solidFill>
      </dgm:spPr>
      <dgm:t>
        <a:bodyPr/>
        <a:lstStyle/>
        <a:p>
          <a:r>
            <a:rPr lang="hu-HU" dirty="0" smtClean="0"/>
            <a:t>9,70%</a:t>
          </a:r>
          <a:endParaRPr lang="hu-HU" dirty="0"/>
        </a:p>
      </dgm:t>
    </dgm:pt>
    <dgm:pt modelId="{0EF50320-DB39-44E7-84A8-00707CE207C7}" type="parTrans" cxnId="{18DE98C0-DA8A-4718-98C8-09A1B20BF1A2}">
      <dgm:prSet/>
      <dgm:spPr/>
      <dgm:t>
        <a:bodyPr/>
        <a:lstStyle/>
        <a:p>
          <a:endParaRPr lang="hu-HU"/>
        </a:p>
      </dgm:t>
    </dgm:pt>
    <dgm:pt modelId="{564BBF51-DDF0-444C-88B9-7172F6BAB7F7}" type="sibTrans" cxnId="{18DE98C0-DA8A-4718-98C8-09A1B20BF1A2}">
      <dgm:prSet/>
      <dgm:spPr/>
      <dgm:t>
        <a:bodyPr/>
        <a:lstStyle/>
        <a:p>
          <a:endParaRPr lang="hu-HU"/>
        </a:p>
      </dgm:t>
    </dgm:pt>
    <dgm:pt modelId="{B68AE384-EA1C-4C0B-9A11-D93C905E6041}">
      <dgm:prSet phldrT="[Szöveg]"/>
      <dgm:spPr>
        <a:solidFill>
          <a:srgbClr val="99CC00"/>
        </a:solidFill>
      </dgm:spPr>
      <dgm:t>
        <a:bodyPr/>
        <a:lstStyle/>
        <a:p>
          <a:r>
            <a:rPr lang="hu-HU" dirty="0" smtClean="0"/>
            <a:t>1,00%</a:t>
          </a:r>
          <a:endParaRPr lang="hu-HU" dirty="0"/>
        </a:p>
      </dgm:t>
    </dgm:pt>
    <dgm:pt modelId="{C62BD912-7F7E-420E-ACE1-6CEB2D12DD75}" type="parTrans" cxnId="{AFD155E5-69F5-4FC2-97DC-06F4997B0C16}">
      <dgm:prSet/>
      <dgm:spPr/>
      <dgm:t>
        <a:bodyPr/>
        <a:lstStyle/>
        <a:p>
          <a:endParaRPr lang="hu-HU"/>
        </a:p>
      </dgm:t>
    </dgm:pt>
    <dgm:pt modelId="{F3B6182E-8B0C-41F8-83BD-AE72D4C6FCCE}" type="sibTrans" cxnId="{AFD155E5-69F5-4FC2-97DC-06F4997B0C16}">
      <dgm:prSet/>
      <dgm:spPr/>
      <dgm:t>
        <a:bodyPr/>
        <a:lstStyle/>
        <a:p>
          <a:endParaRPr lang="hu-HU"/>
        </a:p>
      </dgm:t>
    </dgm:pt>
    <dgm:pt modelId="{014BFF55-3863-4089-B92B-CB36D4639E57}">
      <dgm:prSet phldrT="[Szöveg]" custT="1"/>
      <dgm:spPr>
        <a:noFill/>
        <a:ln>
          <a:noFill/>
        </a:ln>
        <a:effectLst/>
      </dgm:spPr>
      <dgm:t>
        <a:bodyPr/>
        <a:lstStyle/>
        <a:p>
          <a:r>
            <a:rPr lang="hu-HU" sz="3600" dirty="0" smtClean="0"/>
            <a:t>1,00% Bizalom kedvezmény</a:t>
          </a:r>
          <a:endParaRPr lang="hu-HU" sz="3600" dirty="0"/>
        </a:p>
      </dgm:t>
    </dgm:pt>
    <dgm:pt modelId="{3BE27954-29E0-4B23-839D-3E7C837B15F4}" type="parTrans" cxnId="{E5A7CCDA-AE3F-49AC-90FE-BAD4327558EA}">
      <dgm:prSet/>
      <dgm:spPr/>
      <dgm:t>
        <a:bodyPr/>
        <a:lstStyle/>
        <a:p>
          <a:endParaRPr lang="hu-HU"/>
        </a:p>
      </dgm:t>
    </dgm:pt>
    <dgm:pt modelId="{280B67F6-A3FB-4DA7-B1D6-C3AEEF9A012D}" type="sibTrans" cxnId="{E5A7CCDA-AE3F-49AC-90FE-BAD4327558EA}">
      <dgm:prSet/>
      <dgm:spPr/>
      <dgm:t>
        <a:bodyPr/>
        <a:lstStyle/>
        <a:p>
          <a:endParaRPr lang="hu-HU"/>
        </a:p>
      </dgm:t>
    </dgm:pt>
    <dgm:pt modelId="{712AD246-D89C-4882-8112-0001CBB55184}">
      <dgm:prSet phldrT="[Szöveg]"/>
      <dgm:spPr>
        <a:solidFill>
          <a:srgbClr val="D0FF4B"/>
        </a:solidFill>
      </dgm:spPr>
      <dgm:t>
        <a:bodyPr/>
        <a:lstStyle/>
        <a:p>
          <a:r>
            <a:rPr lang="hu-HU" dirty="0" smtClean="0">
              <a:solidFill>
                <a:schemeClr val="tx1"/>
              </a:solidFill>
            </a:rPr>
            <a:t>8,70%</a:t>
          </a:r>
          <a:endParaRPr lang="hu-HU" dirty="0">
            <a:solidFill>
              <a:schemeClr val="tx1"/>
            </a:solidFill>
          </a:endParaRPr>
        </a:p>
      </dgm:t>
    </dgm:pt>
    <dgm:pt modelId="{3611DEA2-B5A1-46F1-8C2B-EFC7C73C15CE}" type="parTrans" cxnId="{C5E2BF28-411A-4C0F-AA44-C07E8EF4ADF9}">
      <dgm:prSet/>
      <dgm:spPr/>
      <dgm:t>
        <a:bodyPr/>
        <a:lstStyle/>
        <a:p>
          <a:endParaRPr lang="hu-HU"/>
        </a:p>
      </dgm:t>
    </dgm:pt>
    <dgm:pt modelId="{98007789-357A-4C20-AFEF-7D74266ED3DE}" type="sibTrans" cxnId="{C5E2BF28-411A-4C0F-AA44-C07E8EF4ADF9}">
      <dgm:prSet/>
      <dgm:spPr/>
      <dgm:t>
        <a:bodyPr/>
        <a:lstStyle/>
        <a:p>
          <a:endParaRPr lang="hu-HU"/>
        </a:p>
      </dgm:t>
    </dgm:pt>
    <dgm:pt modelId="{4DD5FBB9-F1FC-4020-9117-ADEB894350D4}">
      <dgm:prSet phldrT="[Szöveg]" custT="1"/>
      <dgm:spPr>
        <a:noFill/>
        <a:ln>
          <a:noFill/>
        </a:ln>
        <a:effectLst/>
      </dgm:spPr>
      <dgm:t>
        <a:bodyPr/>
        <a:lstStyle/>
        <a:p>
          <a:r>
            <a:rPr lang="hu-HU" sz="4800" dirty="0" smtClean="0"/>
            <a:t>Bizalom hitel kamat</a:t>
          </a:r>
          <a:endParaRPr lang="hu-HU" sz="4800" dirty="0"/>
        </a:p>
      </dgm:t>
    </dgm:pt>
    <dgm:pt modelId="{41D39489-75D4-4615-B9DA-89D68127EADF}" type="parTrans" cxnId="{0D90F183-9D9B-4548-8878-76B70F3466EA}">
      <dgm:prSet/>
      <dgm:spPr/>
      <dgm:t>
        <a:bodyPr/>
        <a:lstStyle/>
        <a:p>
          <a:endParaRPr lang="hu-HU"/>
        </a:p>
      </dgm:t>
    </dgm:pt>
    <dgm:pt modelId="{11608793-0353-4F2F-94D6-B5D357512046}" type="sibTrans" cxnId="{0D90F183-9D9B-4548-8878-76B70F3466EA}">
      <dgm:prSet/>
      <dgm:spPr/>
      <dgm:t>
        <a:bodyPr/>
        <a:lstStyle/>
        <a:p>
          <a:endParaRPr lang="hu-HU"/>
        </a:p>
      </dgm:t>
    </dgm:pt>
    <dgm:pt modelId="{4E5A965F-587C-4270-A1AE-E870AAF22D07}">
      <dgm:prSet phldrT="[Szöveg]" custT="1"/>
      <dgm:spPr>
        <a:noFill/>
        <a:ln>
          <a:noFill/>
        </a:ln>
        <a:effectLst/>
      </dgm:spPr>
      <dgm:t>
        <a:bodyPr/>
        <a:lstStyle/>
        <a:p>
          <a:r>
            <a:rPr lang="hu-HU" sz="3000" dirty="0" smtClean="0"/>
            <a:t>Standard lakáshitel kamat</a:t>
          </a:r>
          <a:endParaRPr lang="hu-HU" sz="3000" dirty="0"/>
        </a:p>
      </dgm:t>
    </dgm:pt>
    <dgm:pt modelId="{9D3CE075-0739-44B5-9BB4-C3DA8DA86EF2}" type="sibTrans" cxnId="{FC7293A3-0E8F-40DB-8C11-2FAA8E65F497}">
      <dgm:prSet/>
      <dgm:spPr/>
      <dgm:t>
        <a:bodyPr/>
        <a:lstStyle/>
        <a:p>
          <a:endParaRPr lang="hu-HU"/>
        </a:p>
      </dgm:t>
    </dgm:pt>
    <dgm:pt modelId="{93F550FB-5BE5-4865-88C1-67BD6F032B5C}" type="parTrans" cxnId="{FC7293A3-0E8F-40DB-8C11-2FAA8E65F497}">
      <dgm:prSet/>
      <dgm:spPr/>
      <dgm:t>
        <a:bodyPr/>
        <a:lstStyle/>
        <a:p>
          <a:endParaRPr lang="hu-HU"/>
        </a:p>
      </dgm:t>
    </dgm:pt>
    <dgm:pt modelId="{1735E58D-D64E-461F-8295-F25A8F4E8372}" type="pres">
      <dgm:prSet presAssocID="{982BD51F-D47C-4DAD-8D27-0C127997C7C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0E40D78C-7C44-4AC1-8722-08ABA86547AF}" type="pres">
      <dgm:prSet presAssocID="{BF1C91BE-01AF-420B-8817-7A550A2C8E1D}" presName="composite" presStyleCnt="0"/>
      <dgm:spPr/>
    </dgm:pt>
    <dgm:pt modelId="{C6CEE8CD-F212-4A40-8C0A-B88429F6CD70}" type="pres">
      <dgm:prSet presAssocID="{BF1C91BE-01AF-420B-8817-7A550A2C8E1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E59D28A-3A7F-4BA7-B6F7-FCFA2CFE7AA4}" type="pres">
      <dgm:prSet presAssocID="{BF1C91BE-01AF-420B-8817-7A550A2C8E1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CC8200C-65FE-4C64-9D60-B35B0BF5381E}" type="pres">
      <dgm:prSet presAssocID="{564BBF51-DDF0-444C-88B9-7172F6BAB7F7}" presName="sp" presStyleCnt="0"/>
      <dgm:spPr/>
    </dgm:pt>
    <dgm:pt modelId="{3F044B0E-9E33-4067-BEA6-AB6EC66860BB}" type="pres">
      <dgm:prSet presAssocID="{B68AE384-EA1C-4C0B-9A11-D93C905E6041}" presName="composite" presStyleCnt="0"/>
      <dgm:spPr/>
    </dgm:pt>
    <dgm:pt modelId="{EAD63C1D-1FCA-43AF-8F55-C77318E989C1}" type="pres">
      <dgm:prSet presAssocID="{B68AE384-EA1C-4C0B-9A11-D93C905E604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1405024-1237-4ABC-88AD-AD31CED2FC08}" type="pres">
      <dgm:prSet presAssocID="{B68AE384-EA1C-4C0B-9A11-D93C905E604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61FD98D-EE39-4450-8EA1-6D48D0B42069}" type="pres">
      <dgm:prSet presAssocID="{F3B6182E-8B0C-41F8-83BD-AE72D4C6FCCE}" presName="sp" presStyleCnt="0"/>
      <dgm:spPr/>
    </dgm:pt>
    <dgm:pt modelId="{E061B9B1-367A-4401-9646-7039851A3791}" type="pres">
      <dgm:prSet presAssocID="{712AD246-D89C-4882-8112-0001CBB55184}" presName="composite" presStyleCnt="0"/>
      <dgm:spPr/>
    </dgm:pt>
    <dgm:pt modelId="{653B2EE8-5AD0-4560-91D8-406C1B62AAF5}" type="pres">
      <dgm:prSet presAssocID="{712AD246-D89C-4882-8112-0001CBB5518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8F2A96B-ACC8-4B5C-9A79-EE34DFE2427B}" type="pres">
      <dgm:prSet presAssocID="{712AD246-D89C-4882-8112-0001CBB5518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DBA7B2C0-DD15-448C-AC4E-28ADA97571DB}" type="presOf" srcId="{4DD5FBB9-F1FC-4020-9117-ADEB894350D4}" destId="{A8F2A96B-ACC8-4B5C-9A79-EE34DFE2427B}" srcOrd="0" destOrd="0" presId="urn:microsoft.com/office/officeart/2005/8/layout/chevron2"/>
    <dgm:cxn modelId="{59638ED6-5DF5-41AF-AC23-EB36235DB451}" type="presOf" srcId="{B68AE384-EA1C-4C0B-9A11-D93C905E6041}" destId="{EAD63C1D-1FCA-43AF-8F55-C77318E989C1}" srcOrd="0" destOrd="0" presId="urn:microsoft.com/office/officeart/2005/8/layout/chevron2"/>
    <dgm:cxn modelId="{18DE98C0-DA8A-4718-98C8-09A1B20BF1A2}" srcId="{982BD51F-D47C-4DAD-8D27-0C127997C7CB}" destId="{BF1C91BE-01AF-420B-8817-7A550A2C8E1D}" srcOrd="0" destOrd="0" parTransId="{0EF50320-DB39-44E7-84A8-00707CE207C7}" sibTransId="{564BBF51-DDF0-444C-88B9-7172F6BAB7F7}"/>
    <dgm:cxn modelId="{AFD155E5-69F5-4FC2-97DC-06F4997B0C16}" srcId="{982BD51F-D47C-4DAD-8D27-0C127997C7CB}" destId="{B68AE384-EA1C-4C0B-9A11-D93C905E6041}" srcOrd="1" destOrd="0" parTransId="{C62BD912-7F7E-420E-ACE1-6CEB2D12DD75}" sibTransId="{F3B6182E-8B0C-41F8-83BD-AE72D4C6FCCE}"/>
    <dgm:cxn modelId="{E5A7CCDA-AE3F-49AC-90FE-BAD4327558EA}" srcId="{B68AE384-EA1C-4C0B-9A11-D93C905E6041}" destId="{014BFF55-3863-4089-B92B-CB36D4639E57}" srcOrd="0" destOrd="0" parTransId="{3BE27954-29E0-4B23-839D-3E7C837B15F4}" sibTransId="{280B67F6-A3FB-4DA7-B1D6-C3AEEF9A012D}"/>
    <dgm:cxn modelId="{C5E2BF28-411A-4C0F-AA44-C07E8EF4ADF9}" srcId="{982BD51F-D47C-4DAD-8D27-0C127997C7CB}" destId="{712AD246-D89C-4882-8112-0001CBB55184}" srcOrd="2" destOrd="0" parTransId="{3611DEA2-B5A1-46F1-8C2B-EFC7C73C15CE}" sibTransId="{98007789-357A-4C20-AFEF-7D74266ED3DE}"/>
    <dgm:cxn modelId="{A898A2AD-E7C3-446F-840B-5039863FA223}" type="presOf" srcId="{BF1C91BE-01AF-420B-8817-7A550A2C8E1D}" destId="{C6CEE8CD-F212-4A40-8C0A-B88429F6CD70}" srcOrd="0" destOrd="0" presId="urn:microsoft.com/office/officeart/2005/8/layout/chevron2"/>
    <dgm:cxn modelId="{E6DACD38-5679-4ACD-94A8-A1252600248C}" type="presOf" srcId="{982BD51F-D47C-4DAD-8D27-0C127997C7CB}" destId="{1735E58D-D64E-461F-8295-F25A8F4E8372}" srcOrd="0" destOrd="0" presId="urn:microsoft.com/office/officeart/2005/8/layout/chevron2"/>
    <dgm:cxn modelId="{EA7233C6-AF5E-4603-9F0C-2FF69D78F0F5}" type="presOf" srcId="{014BFF55-3863-4089-B92B-CB36D4639E57}" destId="{21405024-1237-4ABC-88AD-AD31CED2FC08}" srcOrd="0" destOrd="0" presId="urn:microsoft.com/office/officeart/2005/8/layout/chevron2"/>
    <dgm:cxn modelId="{435A4277-0E11-49F8-8FA9-B6F4A066F407}" type="presOf" srcId="{4E5A965F-587C-4270-A1AE-E870AAF22D07}" destId="{DE59D28A-3A7F-4BA7-B6F7-FCFA2CFE7AA4}" srcOrd="0" destOrd="0" presId="urn:microsoft.com/office/officeart/2005/8/layout/chevron2"/>
    <dgm:cxn modelId="{BDE5143B-0C75-4044-91D7-6613DA5C4A31}" type="presOf" srcId="{712AD246-D89C-4882-8112-0001CBB55184}" destId="{653B2EE8-5AD0-4560-91D8-406C1B62AAF5}" srcOrd="0" destOrd="0" presId="urn:microsoft.com/office/officeart/2005/8/layout/chevron2"/>
    <dgm:cxn modelId="{FC7293A3-0E8F-40DB-8C11-2FAA8E65F497}" srcId="{BF1C91BE-01AF-420B-8817-7A550A2C8E1D}" destId="{4E5A965F-587C-4270-A1AE-E870AAF22D07}" srcOrd="0" destOrd="0" parTransId="{93F550FB-5BE5-4865-88C1-67BD6F032B5C}" sibTransId="{9D3CE075-0739-44B5-9BB4-C3DA8DA86EF2}"/>
    <dgm:cxn modelId="{0D90F183-9D9B-4548-8878-76B70F3466EA}" srcId="{712AD246-D89C-4882-8112-0001CBB55184}" destId="{4DD5FBB9-F1FC-4020-9117-ADEB894350D4}" srcOrd="0" destOrd="0" parTransId="{41D39489-75D4-4615-B9DA-89D68127EADF}" sibTransId="{11608793-0353-4F2F-94D6-B5D357512046}"/>
    <dgm:cxn modelId="{468338F7-CC6D-46A8-874C-300622F0E058}" type="presParOf" srcId="{1735E58D-D64E-461F-8295-F25A8F4E8372}" destId="{0E40D78C-7C44-4AC1-8722-08ABA86547AF}" srcOrd="0" destOrd="0" presId="urn:microsoft.com/office/officeart/2005/8/layout/chevron2"/>
    <dgm:cxn modelId="{6B67F49C-5A3C-4441-8B6B-278FFC6B248B}" type="presParOf" srcId="{0E40D78C-7C44-4AC1-8722-08ABA86547AF}" destId="{C6CEE8CD-F212-4A40-8C0A-B88429F6CD70}" srcOrd="0" destOrd="0" presId="urn:microsoft.com/office/officeart/2005/8/layout/chevron2"/>
    <dgm:cxn modelId="{ED40F3E3-F4BC-40A2-B127-3DF6BC696B25}" type="presParOf" srcId="{0E40D78C-7C44-4AC1-8722-08ABA86547AF}" destId="{DE59D28A-3A7F-4BA7-B6F7-FCFA2CFE7AA4}" srcOrd="1" destOrd="0" presId="urn:microsoft.com/office/officeart/2005/8/layout/chevron2"/>
    <dgm:cxn modelId="{B048D789-A594-4F72-ACFA-7B6A3831AD4F}" type="presParOf" srcId="{1735E58D-D64E-461F-8295-F25A8F4E8372}" destId="{0CC8200C-65FE-4C64-9D60-B35B0BF5381E}" srcOrd="1" destOrd="0" presId="urn:microsoft.com/office/officeart/2005/8/layout/chevron2"/>
    <dgm:cxn modelId="{55F5E4CF-F399-4090-A144-FB3069556A1F}" type="presParOf" srcId="{1735E58D-D64E-461F-8295-F25A8F4E8372}" destId="{3F044B0E-9E33-4067-BEA6-AB6EC66860BB}" srcOrd="2" destOrd="0" presId="urn:microsoft.com/office/officeart/2005/8/layout/chevron2"/>
    <dgm:cxn modelId="{C7DF92EF-BA72-4C4D-BBDA-D77070DA0284}" type="presParOf" srcId="{3F044B0E-9E33-4067-BEA6-AB6EC66860BB}" destId="{EAD63C1D-1FCA-43AF-8F55-C77318E989C1}" srcOrd="0" destOrd="0" presId="urn:microsoft.com/office/officeart/2005/8/layout/chevron2"/>
    <dgm:cxn modelId="{83CD8854-A5F4-4BDC-866B-F5715A95962C}" type="presParOf" srcId="{3F044B0E-9E33-4067-BEA6-AB6EC66860BB}" destId="{21405024-1237-4ABC-88AD-AD31CED2FC08}" srcOrd="1" destOrd="0" presId="urn:microsoft.com/office/officeart/2005/8/layout/chevron2"/>
    <dgm:cxn modelId="{5CAF50A5-2961-4849-B2E6-4BF632311EA4}" type="presParOf" srcId="{1735E58D-D64E-461F-8295-F25A8F4E8372}" destId="{D61FD98D-EE39-4450-8EA1-6D48D0B42069}" srcOrd="3" destOrd="0" presId="urn:microsoft.com/office/officeart/2005/8/layout/chevron2"/>
    <dgm:cxn modelId="{83BD0670-2A9C-4257-8BBD-1005FFE2428C}" type="presParOf" srcId="{1735E58D-D64E-461F-8295-F25A8F4E8372}" destId="{E061B9B1-367A-4401-9646-7039851A3791}" srcOrd="4" destOrd="0" presId="urn:microsoft.com/office/officeart/2005/8/layout/chevron2"/>
    <dgm:cxn modelId="{6C8ECBC3-A7AB-4B17-88A2-4E0CA4B812E1}" type="presParOf" srcId="{E061B9B1-367A-4401-9646-7039851A3791}" destId="{653B2EE8-5AD0-4560-91D8-406C1B62AAF5}" srcOrd="0" destOrd="0" presId="urn:microsoft.com/office/officeart/2005/8/layout/chevron2"/>
    <dgm:cxn modelId="{38A478BE-3761-4ACC-89CF-120B370A6FDD}" type="presParOf" srcId="{E061B9B1-367A-4401-9646-7039851A3791}" destId="{A8F2A96B-ACC8-4B5C-9A79-EE34DFE2427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82BD51F-D47C-4DAD-8D27-0C127997C7CB}" type="doc">
      <dgm:prSet loTypeId="urn:microsoft.com/office/officeart/2005/8/layout/chevron2" loCatId="process" qsTypeId="urn:microsoft.com/office/officeart/2005/8/quickstyle/3d6" qsCatId="3D" csTypeId="urn:microsoft.com/office/officeart/2005/8/colors/accent1_2#6" csCatId="accent1" phldr="1"/>
      <dgm:spPr/>
      <dgm:t>
        <a:bodyPr/>
        <a:lstStyle/>
        <a:p>
          <a:endParaRPr lang="hu-HU"/>
        </a:p>
      </dgm:t>
    </dgm:pt>
    <dgm:pt modelId="{BF1C91BE-01AF-420B-8817-7A550A2C8E1D}">
      <dgm:prSet phldrT="[Szöveg]"/>
      <dgm:spPr>
        <a:solidFill>
          <a:srgbClr val="669900"/>
        </a:solidFill>
      </dgm:spPr>
      <dgm:t>
        <a:bodyPr/>
        <a:lstStyle/>
        <a:p>
          <a:r>
            <a:rPr lang="hu-HU" b="1" dirty="0" smtClean="0"/>
            <a:t>6.000.000 Ft</a:t>
          </a:r>
          <a:endParaRPr lang="hu-HU" b="1" dirty="0"/>
        </a:p>
      </dgm:t>
    </dgm:pt>
    <dgm:pt modelId="{0EF50320-DB39-44E7-84A8-00707CE207C7}" type="parTrans" cxnId="{18DE98C0-DA8A-4718-98C8-09A1B20BF1A2}">
      <dgm:prSet/>
      <dgm:spPr/>
      <dgm:t>
        <a:bodyPr/>
        <a:lstStyle/>
        <a:p>
          <a:endParaRPr lang="hu-HU"/>
        </a:p>
      </dgm:t>
    </dgm:pt>
    <dgm:pt modelId="{564BBF51-DDF0-444C-88B9-7172F6BAB7F7}" type="sibTrans" cxnId="{18DE98C0-DA8A-4718-98C8-09A1B20BF1A2}">
      <dgm:prSet/>
      <dgm:spPr/>
      <dgm:t>
        <a:bodyPr/>
        <a:lstStyle/>
        <a:p>
          <a:endParaRPr lang="hu-HU"/>
        </a:p>
      </dgm:t>
    </dgm:pt>
    <dgm:pt modelId="{B68AE384-EA1C-4C0B-9A11-D93C905E6041}">
      <dgm:prSet phldrT="[Szöveg]"/>
      <dgm:spPr>
        <a:solidFill>
          <a:srgbClr val="99CC00"/>
        </a:solidFill>
      </dgm:spPr>
      <dgm:t>
        <a:bodyPr/>
        <a:lstStyle/>
        <a:p>
          <a:r>
            <a:rPr lang="hu-HU" b="1" dirty="0" smtClean="0"/>
            <a:t>4.800.000 Ft</a:t>
          </a:r>
          <a:endParaRPr lang="hu-HU" b="1" dirty="0"/>
        </a:p>
      </dgm:t>
    </dgm:pt>
    <dgm:pt modelId="{C62BD912-7F7E-420E-ACE1-6CEB2D12DD75}" type="parTrans" cxnId="{AFD155E5-69F5-4FC2-97DC-06F4997B0C16}">
      <dgm:prSet/>
      <dgm:spPr/>
      <dgm:t>
        <a:bodyPr/>
        <a:lstStyle/>
        <a:p>
          <a:endParaRPr lang="hu-HU"/>
        </a:p>
      </dgm:t>
    </dgm:pt>
    <dgm:pt modelId="{F3B6182E-8B0C-41F8-83BD-AE72D4C6FCCE}" type="sibTrans" cxnId="{AFD155E5-69F5-4FC2-97DC-06F4997B0C16}">
      <dgm:prSet/>
      <dgm:spPr/>
      <dgm:t>
        <a:bodyPr/>
        <a:lstStyle/>
        <a:p>
          <a:endParaRPr lang="hu-HU"/>
        </a:p>
      </dgm:t>
    </dgm:pt>
    <dgm:pt modelId="{014BFF55-3863-4089-B92B-CB36D4639E57}">
      <dgm:prSet phldrT="[Szöveg]" custT="1"/>
      <dgm:spPr>
        <a:noFill/>
        <a:ln>
          <a:noFill/>
        </a:ln>
        <a:effectLst/>
      </dgm:spPr>
      <dgm:t>
        <a:bodyPr/>
        <a:lstStyle/>
        <a:p>
          <a:r>
            <a:rPr lang="hu-HU" sz="3400" dirty="0" smtClean="0"/>
            <a:t>A bank által elfogadott fedezeti érték</a:t>
          </a:r>
          <a:endParaRPr lang="hu-HU" sz="3400" dirty="0"/>
        </a:p>
      </dgm:t>
    </dgm:pt>
    <dgm:pt modelId="{3BE27954-29E0-4B23-839D-3E7C837B15F4}" type="parTrans" cxnId="{E5A7CCDA-AE3F-49AC-90FE-BAD4327558EA}">
      <dgm:prSet/>
      <dgm:spPr/>
      <dgm:t>
        <a:bodyPr/>
        <a:lstStyle/>
        <a:p>
          <a:endParaRPr lang="hu-HU"/>
        </a:p>
      </dgm:t>
    </dgm:pt>
    <dgm:pt modelId="{280B67F6-A3FB-4DA7-B1D6-C3AEEF9A012D}" type="sibTrans" cxnId="{E5A7CCDA-AE3F-49AC-90FE-BAD4327558EA}">
      <dgm:prSet/>
      <dgm:spPr/>
      <dgm:t>
        <a:bodyPr/>
        <a:lstStyle/>
        <a:p>
          <a:endParaRPr lang="hu-HU"/>
        </a:p>
      </dgm:t>
    </dgm:pt>
    <dgm:pt modelId="{712AD246-D89C-4882-8112-0001CBB55184}">
      <dgm:prSet phldrT="[Szöveg]"/>
      <dgm:spPr>
        <a:solidFill>
          <a:srgbClr val="D0FF4B"/>
        </a:solidFill>
      </dgm:spPr>
      <dgm:t>
        <a:bodyPr/>
        <a:lstStyle/>
        <a:p>
          <a:r>
            <a:rPr lang="hu-HU" b="1" dirty="0" smtClean="0">
              <a:solidFill>
                <a:schemeClr val="tx1"/>
              </a:solidFill>
            </a:rPr>
            <a:t>3.000.000 Ft</a:t>
          </a:r>
          <a:endParaRPr lang="hu-HU" b="1" dirty="0">
            <a:solidFill>
              <a:schemeClr val="tx1"/>
            </a:solidFill>
          </a:endParaRPr>
        </a:p>
      </dgm:t>
    </dgm:pt>
    <dgm:pt modelId="{3611DEA2-B5A1-46F1-8C2B-EFC7C73C15CE}" type="parTrans" cxnId="{C5E2BF28-411A-4C0F-AA44-C07E8EF4ADF9}">
      <dgm:prSet/>
      <dgm:spPr/>
      <dgm:t>
        <a:bodyPr/>
        <a:lstStyle/>
        <a:p>
          <a:endParaRPr lang="hu-HU"/>
        </a:p>
      </dgm:t>
    </dgm:pt>
    <dgm:pt modelId="{98007789-357A-4C20-AFEF-7D74266ED3DE}" type="sibTrans" cxnId="{C5E2BF28-411A-4C0F-AA44-C07E8EF4ADF9}">
      <dgm:prSet/>
      <dgm:spPr/>
      <dgm:t>
        <a:bodyPr/>
        <a:lstStyle/>
        <a:p>
          <a:endParaRPr lang="hu-HU"/>
        </a:p>
      </dgm:t>
    </dgm:pt>
    <dgm:pt modelId="{4DD5FBB9-F1FC-4020-9117-ADEB894350D4}">
      <dgm:prSet phldrT="[Szöveg]" custT="1"/>
      <dgm:spPr>
        <a:noFill/>
        <a:ln>
          <a:noFill/>
        </a:ln>
        <a:effectLst/>
      </dgm:spPr>
      <dgm:t>
        <a:bodyPr/>
        <a:lstStyle/>
        <a:p>
          <a:r>
            <a:rPr lang="hu-HU" sz="4400" dirty="0" smtClean="0"/>
            <a:t>Hitel összege (saját erő 0 Ft)</a:t>
          </a:r>
          <a:endParaRPr lang="hu-HU" sz="4400" dirty="0"/>
        </a:p>
      </dgm:t>
    </dgm:pt>
    <dgm:pt modelId="{41D39489-75D4-4615-B9DA-89D68127EADF}" type="parTrans" cxnId="{0D90F183-9D9B-4548-8878-76B70F3466EA}">
      <dgm:prSet/>
      <dgm:spPr/>
      <dgm:t>
        <a:bodyPr/>
        <a:lstStyle/>
        <a:p>
          <a:endParaRPr lang="hu-HU"/>
        </a:p>
      </dgm:t>
    </dgm:pt>
    <dgm:pt modelId="{11608793-0353-4F2F-94D6-B5D357512046}" type="sibTrans" cxnId="{0D90F183-9D9B-4548-8878-76B70F3466EA}">
      <dgm:prSet/>
      <dgm:spPr/>
      <dgm:t>
        <a:bodyPr/>
        <a:lstStyle/>
        <a:p>
          <a:endParaRPr lang="hu-HU"/>
        </a:p>
      </dgm:t>
    </dgm:pt>
    <dgm:pt modelId="{4E5A965F-587C-4270-A1AE-E870AAF22D07}">
      <dgm:prSet phldrT="[Szöveg]" custT="1"/>
      <dgm:spPr>
        <a:noFill/>
        <a:ln>
          <a:noFill/>
        </a:ln>
        <a:effectLst/>
      </dgm:spPr>
      <dgm:t>
        <a:bodyPr/>
        <a:lstStyle/>
        <a:p>
          <a:r>
            <a:rPr lang="hu-HU" sz="3000" dirty="0" smtClean="0"/>
            <a:t>Az ingatlan forgalmi értéke </a:t>
          </a:r>
          <a:endParaRPr lang="hu-HU" sz="3000" dirty="0"/>
        </a:p>
      </dgm:t>
    </dgm:pt>
    <dgm:pt modelId="{9D3CE075-0739-44B5-9BB4-C3DA8DA86EF2}" type="sibTrans" cxnId="{FC7293A3-0E8F-40DB-8C11-2FAA8E65F497}">
      <dgm:prSet/>
      <dgm:spPr/>
      <dgm:t>
        <a:bodyPr/>
        <a:lstStyle/>
        <a:p>
          <a:endParaRPr lang="hu-HU"/>
        </a:p>
      </dgm:t>
    </dgm:pt>
    <dgm:pt modelId="{93F550FB-5BE5-4865-88C1-67BD6F032B5C}" type="parTrans" cxnId="{FC7293A3-0E8F-40DB-8C11-2FAA8E65F497}">
      <dgm:prSet/>
      <dgm:spPr/>
      <dgm:t>
        <a:bodyPr/>
        <a:lstStyle/>
        <a:p>
          <a:endParaRPr lang="hu-HU"/>
        </a:p>
      </dgm:t>
    </dgm:pt>
    <dgm:pt modelId="{290991AC-EF9D-407C-8CB4-AD34FD9E07FA}">
      <dgm:prSet phldrT="[Szöveg]" custT="1"/>
      <dgm:spPr>
        <a:noFill/>
        <a:ln>
          <a:noFill/>
        </a:ln>
        <a:effectLst/>
      </dgm:spPr>
      <dgm:t>
        <a:bodyPr/>
        <a:lstStyle/>
        <a:p>
          <a:r>
            <a:rPr lang="hu-HU" sz="3600" dirty="0" smtClean="0"/>
            <a:t> Az ingatlan vételára </a:t>
          </a:r>
          <a:endParaRPr lang="hu-HU" sz="3600" dirty="0"/>
        </a:p>
      </dgm:t>
    </dgm:pt>
    <dgm:pt modelId="{66EA714A-DD89-4F4F-8B92-62DE25C4BC3D}" type="parTrans" cxnId="{56056AC5-9E58-4B84-B3CB-752FC628DE31}">
      <dgm:prSet/>
      <dgm:spPr/>
      <dgm:t>
        <a:bodyPr/>
        <a:lstStyle/>
        <a:p>
          <a:endParaRPr lang="hu-HU"/>
        </a:p>
      </dgm:t>
    </dgm:pt>
    <dgm:pt modelId="{E4A5B04A-A0B3-4D14-A68D-6CD2D2D75608}" type="sibTrans" cxnId="{56056AC5-9E58-4B84-B3CB-752FC628DE31}">
      <dgm:prSet/>
      <dgm:spPr/>
      <dgm:t>
        <a:bodyPr/>
        <a:lstStyle/>
        <a:p>
          <a:endParaRPr lang="hu-HU"/>
        </a:p>
      </dgm:t>
    </dgm:pt>
    <dgm:pt modelId="{92A14B13-ACA3-4D8A-8FFA-42097A81CF7A}">
      <dgm:prSet phldrT="[Szöveg]"/>
      <dgm:spPr>
        <a:solidFill>
          <a:srgbClr val="99CC00"/>
        </a:solidFill>
      </dgm:spPr>
      <dgm:t>
        <a:bodyPr/>
        <a:lstStyle/>
        <a:p>
          <a:r>
            <a:rPr lang="hu-HU" b="1" dirty="0" smtClean="0"/>
            <a:t>3.000.000 Ft</a:t>
          </a:r>
          <a:endParaRPr lang="hu-HU" b="1" dirty="0"/>
        </a:p>
      </dgm:t>
    </dgm:pt>
    <dgm:pt modelId="{156FEC33-D936-4601-B321-650C22010BE8}" type="parTrans" cxnId="{A9D014D3-4311-4DD5-9EEE-D09A50FE62F6}">
      <dgm:prSet/>
      <dgm:spPr/>
      <dgm:t>
        <a:bodyPr/>
        <a:lstStyle/>
        <a:p>
          <a:endParaRPr lang="hu-HU"/>
        </a:p>
      </dgm:t>
    </dgm:pt>
    <dgm:pt modelId="{FA856B77-DA8D-4C57-92C2-B7C909823A48}" type="sibTrans" cxnId="{A9D014D3-4311-4DD5-9EEE-D09A50FE62F6}">
      <dgm:prSet/>
      <dgm:spPr/>
      <dgm:t>
        <a:bodyPr/>
        <a:lstStyle/>
        <a:p>
          <a:endParaRPr lang="hu-HU"/>
        </a:p>
      </dgm:t>
    </dgm:pt>
    <dgm:pt modelId="{57A945ED-85A5-46F6-B75D-D5ECB7CADD70}">
      <dgm:prSet phldrT="[Szöveg]" custT="1"/>
      <dgm:spPr>
        <a:noFill/>
        <a:ln>
          <a:noFill/>
        </a:ln>
        <a:effectLst/>
      </dgm:spPr>
      <dgm:t>
        <a:bodyPr/>
        <a:lstStyle/>
        <a:p>
          <a:endParaRPr lang="hu-HU" sz="3400" dirty="0"/>
        </a:p>
      </dgm:t>
    </dgm:pt>
    <dgm:pt modelId="{5490D523-EFDC-4294-8CC0-23A7CC7DF023}" type="parTrans" cxnId="{314AC874-F1D3-43A8-92CF-FB3608C55982}">
      <dgm:prSet/>
      <dgm:spPr/>
      <dgm:t>
        <a:bodyPr/>
        <a:lstStyle/>
        <a:p>
          <a:endParaRPr lang="hu-HU"/>
        </a:p>
      </dgm:t>
    </dgm:pt>
    <dgm:pt modelId="{9CB0C803-E664-475D-A9A8-B4D539B3D250}" type="sibTrans" cxnId="{314AC874-F1D3-43A8-92CF-FB3608C55982}">
      <dgm:prSet/>
      <dgm:spPr/>
      <dgm:t>
        <a:bodyPr/>
        <a:lstStyle/>
        <a:p>
          <a:endParaRPr lang="hu-HU"/>
        </a:p>
      </dgm:t>
    </dgm:pt>
    <dgm:pt modelId="{AF4CCE59-B597-4089-B3B6-19477DF165F7}">
      <dgm:prSet phldrT="[Szöveg]" custT="1"/>
      <dgm:spPr>
        <a:noFill/>
        <a:ln>
          <a:noFill/>
        </a:ln>
        <a:effectLst/>
      </dgm:spPr>
      <dgm:t>
        <a:bodyPr/>
        <a:lstStyle/>
        <a:p>
          <a:endParaRPr lang="hu-HU" sz="3400" dirty="0"/>
        </a:p>
      </dgm:t>
    </dgm:pt>
    <dgm:pt modelId="{47546BF8-E751-42AA-99EE-D76F125DF0B4}" type="parTrans" cxnId="{5AB33188-6A79-444C-BDE1-A1E57F79E38C}">
      <dgm:prSet/>
      <dgm:spPr/>
      <dgm:t>
        <a:bodyPr/>
        <a:lstStyle/>
        <a:p>
          <a:endParaRPr lang="hu-HU"/>
        </a:p>
      </dgm:t>
    </dgm:pt>
    <dgm:pt modelId="{148AE708-A9CC-471F-B277-E8602F025546}" type="sibTrans" cxnId="{5AB33188-6A79-444C-BDE1-A1E57F79E38C}">
      <dgm:prSet/>
      <dgm:spPr/>
      <dgm:t>
        <a:bodyPr/>
        <a:lstStyle/>
        <a:p>
          <a:endParaRPr lang="hu-HU"/>
        </a:p>
      </dgm:t>
    </dgm:pt>
    <dgm:pt modelId="{9EF9215D-8BE6-413D-80A1-FC95901308EC}">
      <dgm:prSet phldrT="[Szöveg]" custT="1"/>
      <dgm:spPr>
        <a:noFill/>
        <a:ln>
          <a:noFill/>
        </a:ln>
        <a:effectLst/>
      </dgm:spPr>
      <dgm:t>
        <a:bodyPr/>
        <a:lstStyle/>
        <a:p>
          <a:endParaRPr lang="hu-HU" sz="3000" dirty="0"/>
        </a:p>
      </dgm:t>
    </dgm:pt>
    <dgm:pt modelId="{6C28231D-5758-4E4A-919E-23EC8F72832C}" type="parTrans" cxnId="{D49FC0BF-5F4D-412E-98C9-D44BB2B1199F}">
      <dgm:prSet/>
      <dgm:spPr/>
      <dgm:t>
        <a:bodyPr/>
        <a:lstStyle/>
        <a:p>
          <a:endParaRPr lang="hu-HU"/>
        </a:p>
      </dgm:t>
    </dgm:pt>
    <dgm:pt modelId="{29B6F05E-F55E-4A7E-B45A-FE41D6C6DFCE}" type="sibTrans" cxnId="{D49FC0BF-5F4D-412E-98C9-D44BB2B1199F}">
      <dgm:prSet/>
      <dgm:spPr/>
      <dgm:t>
        <a:bodyPr/>
        <a:lstStyle/>
        <a:p>
          <a:endParaRPr lang="hu-HU"/>
        </a:p>
      </dgm:t>
    </dgm:pt>
    <dgm:pt modelId="{68E1E999-C85D-4F15-B1C6-5FAEB9443301}">
      <dgm:prSet phldrT="[Szöveg]" custT="1"/>
      <dgm:spPr>
        <a:noFill/>
        <a:ln>
          <a:noFill/>
        </a:ln>
        <a:effectLst/>
      </dgm:spPr>
      <dgm:t>
        <a:bodyPr/>
        <a:lstStyle/>
        <a:p>
          <a:endParaRPr lang="hu-HU" sz="3400" dirty="0"/>
        </a:p>
      </dgm:t>
    </dgm:pt>
    <dgm:pt modelId="{BF7ED6B4-113B-4112-8505-73E12F95BA36}" type="parTrans" cxnId="{CE31239A-3781-4F40-BECF-11F18A5CF29A}">
      <dgm:prSet/>
      <dgm:spPr/>
      <dgm:t>
        <a:bodyPr/>
        <a:lstStyle/>
        <a:p>
          <a:endParaRPr lang="hu-HU"/>
        </a:p>
      </dgm:t>
    </dgm:pt>
    <dgm:pt modelId="{A696807F-F190-4ED7-8243-73FFAA0A70BB}" type="sibTrans" cxnId="{CE31239A-3781-4F40-BECF-11F18A5CF29A}">
      <dgm:prSet/>
      <dgm:spPr/>
      <dgm:t>
        <a:bodyPr/>
        <a:lstStyle/>
        <a:p>
          <a:endParaRPr lang="hu-HU"/>
        </a:p>
      </dgm:t>
    </dgm:pt>
    <dgm:pt modelId="{1735E58D-D64E-461F-8295-F25A8F4E8372}" type="pres">
      <dgm:prSet presAssocID="{982BD51F-D47C-4DAD-8D27-0C127997C7C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0E40D78C-7C44-4AC1-8722-08ABA86547AF}" type="pres">
      <dgm:prSet presAssocID="{BF1C91BE-01AF-420B-8817-7A550A2C8E1D}" presName="composite" presStyleCnt="0"/>
      <dgm:spPr/>
    </dgm:pt>
    <dgm:pt modelId="{C6CEE8CD-F212-4A40-8C0A-B88429F6CD70}" type="pres">
      <dgm:prSet presAssocID="{BF1C91BE-01AF-420B-8817-7A550A2C8E1D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E59D28A-3A7F-4BA7-B6F7-FCFA2CFE7AA4}" type="pres">
      <dgm:prSet presAssocID="{BF1C91BE-01AF-420B-8817-7A550A2C8E1D}" presName="descendantText" presStyleLbl="alignAcc1" presStyleIdx="0" presStyleCnt="4" custLinFactNeighborX="4355" custLinFactNeighborY="-5828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CC8200C-65FE-4C64-9D60-B35B0BF5381E}" type="pres">
      <dgm:prSet presAssocID="{564BBF51-DDF0-444C-88B9-7172F6BAB7F7}" presName="sp" presStyleCnt="0"/>
      <dgm:spPr/>
    </dgm:pt>
    <dgm:pt modelId="{3F044B0E-9E33-4067-BEA6-AB6EC66860BB}" type="pres">
      <dgm:prSet presAssocID="{B68AE384-EA1C-4C0B-9A11-D93C905E6041}" presName="composite" presStyleCnt="0"/>
      <dgm:spPr/>
    </dgm:pt>
    <dgm:pt modelId="{EAD63C1D-1FCA-43AF-8F55-C77318E989C1}" type="pres">
      <dgm:prSet presAssocID="{B68AE384-EA1C-4C0B-9A11-D93C905E6041}" presName="parentText" presStyleLbl="alignNode1" presStyleIdx="1" presStyleCnt="4" custLinFactNeighborY="5212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1405024-1237-4ABC-88AD-AD31CED2FC08}" type="pres">
      <dgm:prSet presAssocID="{B68AE384-EA1C-4C0B-9A11-D93C905E6041}" presName="descendantText" presStyleLbl="alignAcc1" presStyleIdx="1" presStyleCnt="4" custLinFactNeighborX="-848" custLinFactNeighborY="-291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61FD98D-EE39-4450-8EA1-6D48D0B42069}" type="pres">
      <dgm:prSet presAssocID="{F3B6182E-8B0C-41F8-83BD-AE72D4C6FCCE}" presName="sp" presStyleCnt="0"/>
      <dgm:spPr/>
    </dgm:pt>
    <dgm:pt modelId="{1CE187FE-7D4C-4A56-A806-3CDD2AA39340}" type="pres">
      <dgm:prSet presAssocID="{92A14B13-ACA3-4D8A-8FFA-42097A81CF7A}" presName="composite" presStyleCnt="0"/>
      <dgm:spPr/>
    </dgm:pt>
    <dgm:pt modelId="{0178991F-B767-4829-BE4B-B3921F883C42}" type="pres">
      <dgm:prSet presAssocID="{92A14B13-ACA3-4D8A-8FFA-42097A81CF7A}" presName="parentText" presStyleLbl="alignNode1" presStyleIdx="2" presStyleCnt="4" custLinFactNeighborY="5212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5E95AB0-4520-4750-97B4-09DBD35570A4}" type="pres">
      <dgm:prSet presAssocID="{92A14B13-ACA3-4D8A-8FFA-42097A81CF7A}" presName="descendantText" presStyleLbl="alignAcc1" presStyleIdx="2" presStyleCnt="4" custLinFactY="99501" custLinFactNeighborX="-492" custLinFactNeighborY="100000">
        <dgm:presLayoutVars>
          <dgm:bulletEnabled val="1"/>
        </dgm:presLayoutVars>
      </dgm:prSet>
      <dgm:spPr>
        <a:ln>
          <a:noFill/>
        </a:ln>
      </dgm:spPr>
      <dgm:t>
        <a:bodyPr/>
        <a:lstStyle/>
        <a:p>
          <a:endParaRPr lang="hu-HU"/>
        </a:p>
      </dgm:t>
    </dgm:pt>
    <dgm:pt modelId="{E56EEC16-DCD4-4BE4-A096-81E070848381}" type="pres">
      <dgm:prSet presAssocID="{FA856B77-DA8D-4C57-92C2-B7C909823A48}" presName="sp" presStyleCnt="0"/>
      <dgm:spPr/>
    </dgm:pt>
    <dgm:pt modelId="{E061B9B1-367A-4401-9646-7039851A3791}" type="pres">
      <dgm:prSet presAssocID="{712AD246-D89C-4882-8112-0001CBB55184}" presName="composite" presStyleCnt="0"/>
      <dgm:spPr/>
    </dgm:pt>
    <dgm:pt modelId="{653B2EE8-5AD0-4560-91D8-406C1B62AAF5}" type="pres">
      <dgm:prSet presAssocID="{712AD246-D89C-4882-8112-0001CBB55184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8F2A96B-ACC8-4B5C-9A79-EE34DFE2427B}" type="pres">
      <dgm:prSet presAssocID="{712AD246-D89C-4882-8112-0001CBB55184}" presName="descendantText" presStyleLbl="alignAcc1" presStyleIdx="3" presStyleCnt="4" custLinFactNeighborX="-33" custLinFactNeighborY="-790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D49FC0BF-5F4D-412E-98C9-D44BB2B1199F}" srcId="{BF1C91BE-01AF-420B-8817-7A550A2C8E1D}" destId="{9EF9215D-8BE6-413D-80A1-FC95901308EC}" srcOrd="0" destOrd="0" parTransId="{6C28231D-5758-4E4A-919E-23EC8F72832C}" sibTransId="{29B6F05E-F55E-4A7E-B45A-FE41D6C6DFCE}"/>
    <dgm:cxn modelId="{CCD3B7D6-7F7C-452B-AC7B-B4C8A2E19BEE}" type="presOf" srcId="{92A14B13-ACA3-4D8A-8FFA-42097A81CF7A}" destId="{0178991F-B767-4829-BE4B-B3921F883C42}" srcOrd="0" destOrd="0" presId="urn:microsoft.com/office/officeart/2005/8/layout/chevron2"/>
    <dgm:cxn modelId="{CE31239A-3781-4F40-BECF-11F18A5CF29A}" srcId="{B68AE384-EA1C-4C0B-9A11-D93C905E6041}" destId="{68E1E999-C85D-4F15-B1C6-5FAEB9443301}" srcOrd="3" destOrd="0" parTransId="{BF7ED6B4-113B-4112-8505-73E12F95BA36}" sibTransId="{A696807F-F190-4ED7-8243-73FFAA0A70BB}"/>
    <dgm:cxn modelId="{314AC874-F1D3-43A8-92CF-FB3608C55982}" srcId="{B68AE384-EA1C-4C0B-9A11-D93C905E6041}" destId="{57A945ED-85A5-46F6-B75D-D5ECB7CADD70}" srcOrd="0" destOrd="0" parTransId="{5490D523-EFDC-4294-8CC0-23A7CC7DF023}" sibTransId="{9CB0C803-E664-475D-A9A8-B4D539B3D250}"/>
    <dgm:cxn modelId="{FC7293A3-0E8F-40DB-8C11-2FAA8E65F497}" srcId="{BF1C91BE-01AF-420B-8817-7A550A2C8E1D}" destId="{4E5A965F-587C-4270-A1AE-E870AAF22D07}" srcOrd="1" destOrd="0" parTransId="{93F550FB-5BE5-4865-88C1-67BD6F032B5C}" sibTransId="{9D3CE075-0739-44B5-9BB4-C3DA8DA86EF2}"/>
    <dgm:cxn modelId="{EB0DE0D5-3BDD-4EFD-ACDB-928E62AF18E2}" type="presOf" srcId="{68E1E999-C85D-4F15-B1C6-5FAEB9443301}" destId="{21405024-1237-4ABC-88AD-AD31CED2FC08}" srcOrd="0" destOrd="3" presId="urn:microsoft.com/office/officeart/2005/8/layout/chevron2"/>
    <dgm:cxn modelId="{0D90F183-9D9B-4548-8878-76B70F3466EA}" srcId="{712AD246-D89C-4882-8112-0001CBB55184}" destId="{4DD5FBB9-F1FC-4020-9117-ADEB894350D4}" srcOrd="0" destOrd="0" parTransId="{41D39489-75D4-4615-B9DA-89D68127EADF}" sibTransId="{11608793-0353-4F2F-94D6-B5D357512046}"/>
    <dgm:cxn modelId="{AED15C59-D27D-4E13-9364-073F659A5397}" type="presOf" srcId="{712AD246-D89C-4882-8112-0001CBB55184}" destId="{653B2EE8-5AD0-4560-91D8-406C1B62AAF5}" srcOrd="0" destOrd="0" presId="urn:microsoft.com/office/officeart/2005/8/layout/chevron2"/>
    <dgm:cxn modelId="{A9D014D3-4311-4DD5-9EEE-D09A50FE62F6}" srcId="{982BD51F-D47C-4DAD-8D27-0C127997C7CB}" destId="{92A14B13-ACA3-4D8A-8FFA-42097A81CF7A}" srcOrd="2" destOrd="0" parTransId="{156FEC33-D936-4601-B321-650C22010BE8}" sibTransId="{FA856B77-DA8D-4C57-92C2-B7C909823A48}"/>
    <dgm:cxn modelId="{AFD155E5-69F5-4FC2-97DC-06F4997B0C16}" srcId="{982BD51F-D47C-4DAD-8D27-0C127997C7CB}" destId="{B68AE384-EA1C-4C0B-9A11-D93C905E6041}" srcOrd="1" destOrd="0" parTransId="{C62BD912-7F7E-420E-ACE1-6CEB2D12DD75}" sibTransId="{F3B6182E-8B0C-41F8-83BD-AE72D4C6FCCE}"/>
    <dgm:cxn modelId="{56056AC5-9E58-4B84-B3CB-752FC628DE31}" srcId="{B68AE384-EA1C-4C0B-9A11-D93C905E6041}" destId="{290991AC-EF9D-407C-8CB4-AD34FD9E07FA}" srcOrd="4" destOrd="0" parTransId="{66EA714A-DD89-4F4F-8B92-62DE25C4BC3D}" sibTransId="{E4A5B04A-A0B3-4D14-A68D-6CD2D2D75608}"/>
    <dgm:cxn modelId="{0F791322-A752-4425-892D-FAA3D97E1875}" type="presOf" srcId="{4E5A965F-587C-4270-A1AE-E870AAF22D07}" destId="{DE59D28A-3A7F-4BA7-B6F7-FCFA2CFE7AA4}" srcOrd="0" destOrd="1" presId="urn:microsoft.com/office/officeart/2005/8/layout/chevron2"/>
    <dgm:cxn modelId="{55F9BF10-03E1-4EFF-8375-6DB3BAAAF9D7}" type="presOf" srcId="{9EF9215D-8BE6-413D-80A1-FC95901308EC}" destId="{DE59D28A-3A7F-4BA7-B6F7-FCFA2CFE7AA4}" srcOrd="0" destOrd="0" presId="urn:microsoft.com/office/officeart/2005/8/layout/chevron2"/>
    <dgm:cxn modelId="{4CDCE6AD-1E89-4E5D-BBA2-118940950B36}" type="presOf" srcId="{014BFF55-3863-4089-B92B-CB36D4639E57}" destId="{21405024-1237-4ABC-88AD-AD31CED2FC08}" srcOrd="0" destOrd="2" presId="urn:microsoft.com/office/officeart/2005/8/layout/chevron2"/>
    <dgm:cxn modelId="{18DE98C0-DA8A-4718-98C8-09A1B20BF1A2}" srcId="{982BD51F-D47C-4DAD-8D27-0C127997C7CB}" destId="{BF1C91BE-01AF-420B-8817-7A550A2C8E1D}" srcOrd="0" destOrd="0" parTransId="{0EF50320-DB39-44E7-84A8-00707CE207C7}" sibTransId="{564BBF51-DDF0-444C-88B9-7172F6BAB7F7}"/>
    <dgm:cxn modelId="{E390314B-70E8-4242-9EC6-B483436FB5D7}" type="presOf" srcId="{AF4CCE59-B597-4089-B3B6-19477DF165F7}" destId="{21405024-1237-4ABC-88AD-AD31CED2FC08}" srcOrd="0" destOrd="1" presId="urn:microsoft.com/office/officeart/2005/8/layout/chevron2"/>
    <dgm:cxn modelId="{0D216206-1087-42C6-BB40-3AB0E0D0D4E5}" type="presOf" srcId="{290991AC-EF9D-407C-8CB4-AD34FD9E07FA}" destId="{21405024-1237-4ABC-88AD-AD31CED2FC08}" srcOrd="0" destOrd="4" presId="urn:microsoft.com/office/officeart/2005/8/layout/chevron2"/>
    <dgm:cxn modelId="{4A18E2D1-731C-4CAE-A0C4-0F50FD234E26}" type="presOf" srcId="{982BD51F-D47C-4DAD-8D27-0C127997C7CB}" destId="{1735E58D-D64E-461F-8295-F25A8F4E8372}" srcOrd="0" destOrd="0" presId="urn:microsoft.com/office/officeart/2005/8/layout/chevron2"/>
    <dgm:cxn modelId="{C5E2BF28-411A-4C0F-AA44-C07E8EF4ADF9}" srcId="{982BD51F-D47C-4DAD-8D27-0C127997C7CB}" destId="{712AD246-D89C-4882-8112-0001CBB55184}" srcOrd="3" destOrd="0" parTransId="{3611DEA2-B5A1-46F1-8C2B-EFC7C73C15CE}" sibTransId="{98007789-357A-4C20-AFEF-7D74266ED3DE}"/>
    <dgm:cxn modelId="{E5A7CCDA-AE3F-49AC-90FE-BAD4327558EA}" srcId="{B68AE384-EA1C-4C0B-9A11-D93C905E6041}" destId="{014BFF55-3863-4089-B92B-CB36D4639E57}" srcOrd="2" destOrd="0" parTransId="{3BE27954-29E0-4B23-839D-3E7C837B15F4}" sibTransId="{280B67F6-A3FB-4DA7-B1D6-C3AEEF9A012D}"/>
    <dgm:cxn modelId="{4C4D2A7D-5A9F-4F69-B8EE-D1E48812DBB1}" type="presOf" srcId="{BF1C91BE-01AF-420B-8817-7A550A2C8E1D}" destId="{C6CEE8CD-F212-4A40-8C0A-B88429F6CD70}" srcOrd="0" destOrd="0" presId="urn:microsoft.com/office/officeart/2005/8/layout/chevron2"/>
    <dgm:cxn modelId="{040A3A9C-0AC9-4063-8C17-2075F19B8A1C}" type="presOf" srcId="{B68AE384-EA1C-4C0B-9A11-D93C905E6041}" destId="{EAD63C1D-1FCA-43AF-8F55-C77318E989C1}" srcOrd="0" destOrd="0" presId="urn:microsoft.com/office/officeart/2005/8/layout/chevron2"/>
    <dgm:cxn modelId="{BD217DAC-5E15-4EF9-B082-0D6F8E2A7E37}" type="presOf" srcId="{4DD5FBB9-F1FC-4020-9117-ADEB894350D4}" destId="{A8F2A96B-ACC8-4B5C-9A79-EE34DFE2427B}" srcOrd="0" destOrd="0" presId="urn:microsoft.com/office/officeart/2005/8/layout/chevron2"/>
    <dgm:cxn modelId="{2F1A5D67-C095-4105-8B58-7A19F17E8C8B}" type="presOf" srcId="{57A945ED-85A5-46F6-B75D-D5ECB7CADD70}" destId="{21405024-1237-4ABC-88AD-AD31CED2FC08}" srcOrd="0" destOrd="0" presId="urn:microsoft.com/office/officeart/2005/8/layout/chevron2"/>
    <dgm:cxn modelId="{5AB33188-6A79-444C-BDE1-A1E57F79E38C}" srcId="{B68AE384-EA1C-4C0B-9A11-D93C905E6041}" destId="{AF4CCE59-B597-4089-B3B6-19477DF165F7}" srcOrd="1" destOrd="0" parTransId="{47546BF8-E751-42AA-99EE-D76F125DF0B4}" sibTransId="{148AE708-A9CC-471F-B277-E8602F025546}"/>
    <dgm:cxn modelId="{CD72792F-9244-4413-93FF-33A604673EA5}" type="presParOf" srcId="{1735E58D-D64E-461F-8295-F25A8F4E8372}" destId="{0E40D78C-7C44-4AC1-8722-08ABA86547AF}" srcOrd="0" destOrd="0" presId="urn:microsoft.com/office/officeart/2005/8/layout/chevron2"/>
    <dgm:cxn modelId="{59416BA2-F961-4E79-A602-58D30C687C17}" type="presParOf" srcId="{0E40D78C-7C44-4AC1-8722-08ABA86547AF}" destId="{C6CEE8CD-F212-4A40-8C0A-B88429F6CD70}" srcOrd="0" destOrd="0" presId="urn:microsoft.com/office/officeart/2005/8/layout/chevron2"/>
    <dgm:cxn modelId="{2B625C1A-FF64-4AE5-B3CE-3178471966DB}" type="presParOf" srcId="{0E40D78C-7C44-4AC1-8722-08ABA86547AF}" destId="{DE59D28A-3A7F-4BA7-B6F7-FCFA2CFE7AA4}" srcOrd="1" destOrd="0" presId="urn:microsoft.com/office/officeart/2005/8/layout/chevron2"/>
    <dgm:cxn modelId="{5BED1EC9-39ED-49D3-A3A5-E6024093FA34}" type="presParOf" srcId="{1735E58D-D64E-461F-8295-F25A8F4E8372}" destId="{0CC8200C-65FE-4C64-9D60-B35B0BF5381E}" srcOrd="1" destOrd="0" presId="urn:microsoft.com/office/officeart/2005/8/layout/chevron2"/>
    <dgm:cxn modelId="{D8044651-4688-4DB1-BFD0-F6792F7805CA}" type="presParOf" srcId="{1735E58D-D64E-461F-8295-F25A8F4E8372}" destId="{3F044B0E-9E33-4067-BEA6-AB6EC66860BB}" srcOrd="2" destOrd="0" presId="urn:microsoft.com/office/officeart/2005/8/layout/chevron2"/>
    <dgm:cxn modelId="{72061301-D429-4F86-AAD4-68C8FBE6D6BF}" type="presParOf" srcId="{3F044B0E-9E33-4067-BEA6-AB6EC66860BB}" destId="{EAD63C1D-1FCA-43AF-8F55-C77318E989C1}" srcOrd="0" destOrd="0" presId="urn:microsoft.com/office/officeart/2005/8/layout/chevron2"/>
    <dgm:cxn modelId="{BD4C9F02-7AB2-4501-9BE4-E1B377916A1B}" type="presParOf" srcId="{3F044B0E-9E33-4067-BEA6-AB6EC66860BB}" destId="{21405024-1237-4ABC-88AD-AD31CED2FC08}" srcOrd="1" destOrd="0" presId="urn:microsoft.com/office/officeart/2005/8/layout/chevron2"/>
    <dgm:cxn modelId="{D3F143C9-B9B1-43F2-8B16-DEDFDE34913D}" type="presParOf" srcId="{1735E58D-D64E-461F-8295-F25A8F4E8372}" destId="{D61FD98D-EE39-4450-8EA1-6D48D0B42069}" srcOrd="3" destOrd="0" presId="urn:microsoft.com/office/officeart/2005/8/layout/chevron2"/>
    <dgm:cxn modelId="{C7ED7AD4-D048-4D96-B052-67B60F39FA2B}" type="presParOf" srcId="{1735E58D-D64E-461F-8295-F25A8F4E8372}" destId="{1CE187FE-7D4C-4A56-A806-3CDD2AA39340}" srcOrd="4" destOrd="0" presId="urn:microsoft.com/office/officeart/2005/8/layout/chevron2"/>
    <dgm:cxn modelId="{C9383FE1-9874-4AE3-B2DD-3EA0AC250594}" type="presParOf" srcId="{1CE187FE-7D4C-4A56-A806-3CDD2AA39340}" destId="{0178991F-B767-4829-BE4B-B3921F883C42}" srcOrd="0" destOrd="0" presId="urn:microsoft.com/office/officeart/2005/8/layout/chevron2"/>
    <dgm:cxn modelId="{84C8D526-C01A-405C-8034-CD7780F86310}" type="presParOf" srcId="{1CE187FE-7D4C-4A56-A806-3CDD2AA39340}" destId="{B5E95AB0-4520-4750-97B4-09DBD35570A4}" srcOrd="1" destOrd="0" presId="urn:microsoft.com/office/officeart/2005/8/layout/chevron2"/>
    <dgm:cxn modelId="{D10E100F-8C89-4B27-932D-2936354FC478}" type="presParOf" srcId="{1735E58D-D64E-461F-8295-F25A8F4E8372}" destId="{E56EEC16-DCD4-4BE4-A096-81E070848381}" srcOrd="5" destOrd="0" presId="urn:microsoft.com/office/officeart/2005/8/layout/chevron2"/>
    <dgm:cxn modelId="{D0129064-3627-4055-9065-09C29784CC94}" type="presParOf" srcId="{1735E58D-D64E-461F-8295-F25A8F4E8372}" destId="{E061B9B1-367A-4401-9646-7039851A3791}" srcOrd="6" destOrd="0" presId="urn:microsoft.com/office/officeart/2005/8/layout/chevron2"/>
    <dgm:cxn modelId="{8781BE90-5CC4-41B0-A19A-F981B650E0C6}" type="presParOf" srcId="{E061B9B1-367A-4401-9646-7039851A3791}" destId="{653B2EE8-5AD0-4560-91D8-406C1B62AAF5}" srcOrd="0" destOrd="0" presId="urn:microsoft.com/office/officeart/2005/8/layout/chevron2"/>
    <dgm:cxn modelId="{31B7E4D2-0819-4485-9942-529FF9A60E63}" type="presParOf" srcId="{E061B9B1-367A-4401-9646-7039851A3791}" destId="{A8F2A96B-ACC8-4B5C-9A79-EE34DFE2427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0.16905</cdr:x>
      <cdr:y>0.35048</cdr:y>
    </cdr:from>
    <cdr:to>
      <cdr:x>0.70551</cdr:x>
      <cdr:y>0.77415</cdr:y>
    </cdr:to>
    <cdr:sp macro="" textlink="">
      <cdr:nvSpPr>
        <cdr:cNvPr id="2" name="Szövegdoboz 1"/>
        <cdr:cNvSpPr txBox="1"/>
      </cdr:nvSpPr>
      <cdr:spPr>
        <a:xfrm xmlns:a="http://schemas.openxmlformats.org/drawingml/2006/main">
          <a:off x="1247989" y="595685"/>
          <a:ext cx="3960440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hu-HU" sz="2400" dirty="0" smtClean="0">
              <a:solidFill>
                <a:srgbClr val="E7FFFF"/>
              </a:solidFill>
            </a:rPr>
            <a:t>Összjövedelem 1,5%</a:t>
          </a:r>
          <a:endParaRPr lang="hu-HU" sz="2400" dirty="0">
            <a:solidFill>
              <a:srgbClr val="E7FFFF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050" cy="495300"/>
          </a:xfrm>
          <a:prstGeom prst="rect">
            <a:avLst/>
          </a:prstGeom>
        </p:spPr>
        <p:txBody>
          <a:bodyPr vert="horz" lIns="91219" tIns="45609" rIns="91219" bIns="45609" rtlCol="0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43338" y="0"/>
            <a:ext cx="2940050" cy="495300"/>
          </a:xfrm>
          <a:prstGeom prst="rect">
            <a:avLst/>
          </a:prstGeom>
        </p:spPr>
        <p:txBody>
          <a:bodyPr vert="horz" lIns="91219" tIns="45609" rIns="91219" bIns="45609" rtlCol="0"/>
          <a:lstStyle>
            <a:lvl1pPr algn="r">
              <a:defRPr sz="1200"/>
            </a:lvl1pPr>
          </a:lstStyle>
          <a:p>
            <a:pPr>
              <a:defRPr/>
            </a:pPr>
            <a:fld id="{7B6EB6E3-9FB2-4005-B832-326B99B0CD29}" type="datetimeFigureOut">
              <a:rPr lang="hu-HU"/>
              <a:pPr>
                <a:defRPr/>
              </a:pPr>
              <a:t>2013.08.27.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0050" cy="495300"/>
          </a:xfrm>
          <a:prstGeom prst="rect">
            <a:avLst/>
          </a:prstGeom>
        </p:spPr>
        <p:txBody>
          <a:bodyPr vert="horz" lIns="91219" tIns="45609" rIns="91219" bIns="4560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43338" y="9409113"/>
            <a:ext cx="2940050" cy="495300"/>
          </a:xfrm>
          <a:prstGeom prst="rect">
            <a:avLst/>
          </a:prstGeom>
        </p:spPr>
        <p:txBody>
          <a:bodyPr vert="horz" lIns="91219" tIns="45609" rIns="91219" bIns="45609" rtlCol="0" anchor="b"/>
          <a:lstStyle>
            <a:lvl1pPr algn="r">
              <a:defRPr sz="1200"/>
            </a:lvl1pPr>
          </a:lstStyle>
          <a:p>
            <a:pPr>
              <a:defRPr/>
            </a:pPr>
            <a:fld id="{DA4950A0-7548-4B1D-BB6F-83BA7479542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050" cy="495300"/>
          </a:xfrm>
          <a:prstGeom prst="rect">
            <a:avLst/>
          </a:prstGeom>
        </p:spPr>
        <p:txBody>
          <a:bodyPr vert="horz" lIns="91219" tIns="45609" rIns="91219" bIns="45609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43338" y="0"/>
            <a:ext cx="2940050" cy="495300"/>
          </a:xfrm>
          <a:prstGeom prst="rect">
            <a:avLst/>
          </a:prstGeom>
        </p:spPr>
        <p:txBody>
          <a:bodyPr vert="horz" lIns="91219" tIns="45609" rIns="91219" bIns="45609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71E3007-1FE7-4027-9CE1-E167BBAA05BF}" type="datetimeFigureOut">
              <a:rPr lang="hu-HU"/>
              <a:pPr>
                <a:defRPr/>
              </a:pPr>
              <a:t>2013.08.27.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19" tIns="45609" rIns="91219" bIns="45609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7863" y="4705350"/>
            <a:ext cx="5429250" cy="4457700"/>
          </a:xfrm>
          <a:prstGeom prst="rect">
            <a:avLst/>
          </a:prstGeom>
        </p:spPr>
        <p:txBody>
          <a:bodyPr vert="horz" lIns="91219" tIns="45609" rIns="91219" bIns="45609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0050" cy="495300"/>
          </a:xfrm>
          <a:prstGeom prst="rect">
            <a:avLst/>
          </a:prstGeom>
        </p:spPr>
        <p:txBody>
          <a:bodyPr vert="horz" lIns="91219" tIns="45609" rIns="91219" bIns="45609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43338" y="9409113"/>
            <a:ext cx="2940050" cy="495300"/>
          </a:xfrm>
          <a:prstGeom prst="rect">
            <a:avLst/>
          </a:prstGeom>
        </p:spPr>
        <p:txBody>
          <a:bodyPr vert="horz" lIns="91219" tIns="45609" rIns="91219" bIns="45609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1B827C3-17C4-48C8-BC05-18DA0B59511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611" algn="l" defTabSz="9130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133" algn="l" defTabSz="9130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5655" algn="l" defTabSz="9130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177" algn="l" defTabSz="9130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043A54-EDDB-4D58-A845-BFE3EF6710FD}" type="slidenum">
              <a:rPr lang="hu-H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hu-HU" smtClean="0">
              <a:solidFill>
                <a:prstClr val="black"/>
              </a:solidFill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705350"/>
            <a:ext cx="5427662" cy="445928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5">
              <a:defRPr/>
            </a:pPr>
            <a:r>
              <a:rPr lang="hu-HU" dirty="0" smtClean="0"/>
              <a:t>Az ingatlan alapú hitelek esetén az OTP versenyképes értékajánlattal rendelkezik (erről részletesebben lásd. a következő diát).</a:t>
            </a:r>
          </a:p>
          <a:p>
            <a:pPr defTabSz="914305">
              <a:defRPr/>
            </a:pPr>
            <a:r>
              <a:rPr lang="hu-HU" dirty="0" smtClean="0"/>
              <a:t> </a:t>
            </a:r>
          </a:p>
          <a:p>
            <a:pPr defTabSz="914305">
              <a:defRPr/>
            </a:pPr>
            <a:r>
              <a:rPr lang="hu-HU" dirty="0"/>
              <a:t>A jelenleg futó, intenzív média megjelenéssel is támogatott Őszi ingatlanhitel kampányban a legjelentősebb induló díjakat elengedjük (értékbecslési díj, közjegyzői díj, hitelkeret beállítási jutalék), az ügyfelek átlagosan 145.000 Ft díjkedvezményben részesülhetnek.   </a:t>
            </a:r>
          </a:p>
          <a:p>
            <a:pPr defTabSz="914305">
              <a:defRPr/>
            </a:pPr>
            <a:endParaRPr lang="hu-HU" dirty="0" smtClean="0"/>
          </a:p>
          <a:p>
            <a:pPr defTabSz="914305">
              <a:defRPr/>
            </a:pPr>
            <a:r>
              <a:rPr lang="hu-HU" dirty="0" smtClean="0"/>
              <a:t>Az árazási pozíciónkat tekintve a </a:t>
            </a:r>
            <a:r>
              <a:rPr lang="hu-HU" dirty="0" err="1" smtClean="0"/>
              <a:t>mass</a:t>
            </a:r>
            <a:r>
              <a:rPr lang="hu-HU" dirty="0" smtClean="0"/>
              <a:t> ügyfélkörnek is piaci átalag alatti, míg az </a:t>
            </a:r>
            <a:r>
              <a:rPr lang="hu-HU" dirty="0" err="1" smtClean="0"/>
              <a:t>affluens</a:t>
            </a:r>
            <a:r>
              <a:rPr lang="hu-HU" dirty="0" smtClean="0"/>
              <a:t> ügyfélkörnek pedig kiemelkedően kedvező kamatfeltételeket kínálunk az átalakított Hűség kamatkedvezmény rendszernek köszönhetően. (Ez az árazási politika korábban nem volt jellemző a Bank működésére).</a:t>
            </a:r>
          </a:p>
          <a:p>
            <a:pPr defTabSz="914305">
              <a:defRPr/>
            </a:pPr>
            <a:endParaRPr lang="hu-HU" dirty="0" smtClean="0"/>
          </a:p>
          <a:p>
            <a:pPr defTabSz="914305">
              <a:defRPr/>
            </a:pPr>
            <a:r>
              <a:rPr lang="hu-HU" dirty="0" smtClean="0"/>
              <a:t>A partneri értékesítés elősegítése érdekében módosítottuk jutalékstruktúránkat, azzal a céllal, hogy</a:t>
            </a:r>
          </a:p>
          <a:p>
            <a:pPr marL="171432" indent="-171432" defTabSz="914305">
              <a:buFont typeface="Arial" pitchFamily="34" charset="0"/>
              <a:buChar char="•"/>
              <a:defRPr/>
            </a:pPr>
            <a:r>
              <a:rPr lang="hu-HU" dirty="0" smtClean="0"/>
              <a:t>a magasabb jövedelmű ügyfélkört – akik számára futamidő végig meghosszabbított Hűség kedvezményekkel nagyon kedvező kamatozás biztosítható – is nagyobb arányban a Bankhoz csatornázza partnerhálózat.</a:t>
            </a:r>
          </a:p>
          <a:p>
            <a:pPr marL="171432" indent="-171432" defTabSz="914305">
              <a:buFont typeface="Arial" pitchFamily="34" charset="0"/>
              <a:buChar char="•"/>
              <a:defRPr/>
            </a:pPr>
            <a:r>
              <a:rPr lang="hu-HU" dirty="0" smtClean="0"/>
              <a:t>valamint azért, hogy a korábbinál nagyobb piaci részesedést szerezzünk a partnerhálózat teljesítményéből </a:t>
            </a:r>
          </a:p>
          <a:p>
            <a:pPr defTabSz="914305">
              <a:defRPr/>
            </a:pPr>
            <a:endParaRPr lang="hu-HU" dirty="0" smtClean="0"/>
          </a:p>
          <a:p>
            <a:pPr defTabSz="914305">
              <a:defRPr/>
            </a:pPr>
            <a:r>
              <a:rPr lang="hu-HU" dirty="0" smtClean="0"/>
              <a:t>Az új jutalékstruktúra a bírálatkori jövedelem kategóriák szerint (amelyek megegyeznek a Hűség kedvezményrendszer jövedelemsávjaival) differenciált jutalékkulcsokat alkalmaz (2,4% / 2,7% / 3,4% / 3,8% ). Ezek csak a szerzési jutalékok. Korábban egységesen 2,7% volt a jutalékkulcs.</a:t>
            </a:r>
          </a:p>
          <a:p>
            <a:pPr defTabSz="914305">
              <a:defRPr/>
            </a:pPr>
            <a:endParaRPr lang="hu-HU" dirty="0" smtClean="0"/>
          </a:p>
          <a:p>
            <a:pPr defTabSz="914305">
              <a:defRPr/>
            </a:pPr>
            <a:r>
              <a:rPr lang="hu-HU" dirty="0" smtClean="0"/>
              <a:t>Mindezek ellenére az új szerződéskötések volumenére vonatkozó célkitűzésünk nem teljesül és mindeddig a partneri jutalékstruktúra sem váltotta be a hozzá fűzött reményeket. Nem látunk kedvező elmozdulást a partnerek által közvetített ügyletek körét tekintve sem, az </a:t>
            </a:r>
            <a:r>
              <a:rPr lang="hu-HU" dirty="0" err="1" smtClean="0"/>
              <a:t>affluens</a:t>
            </a:r>
            <a:r>
              <a:rPr lang="hu-HU" dirty="0" smtClean="0"/>
              <a:t> ügyfelek aránya érdemben nem változott a jutalékstruktúra 2012. június 15-i átalakítása óta. </a:t>
            </a:r>
          </a:p>
          <a:p>
            <a:pPr defTabSz="914305">
              <a:defRPr/>
            </a:pPr>
            <a:endParaRPr lang="hu-HU" dirty="0"/>
          </a:p>
          <a:p>
            <a:pPr defTabSz="914305">
              <a:defRPr/>
            </a:pPr>
            <a:r>
              <a:rPr lang="hu-HU" dirty="0"/>
              <a:t>Megítélésünk szerint az értékesítési üzeneteink nem „mentek át” megfelelően sem a fióki , sem a partneri csatornán</a:t>
            </a:r>
          </a:p>
          <a:p>
            <a:pPr defTabSz="914305">
              <a:defRPr/>
            </a:pPr>
            <a:endParaRPr lang="hu-HU" dirty="0" smtClean="0"/>
          </a:p>
          <a:p>
            <a:pPr defTabSz="914305">
              <a:defRPr/>
            </a:pPr>
            <a:r>
              <a:rPr lang="hu-HU" dirty="0" smtClean="0"/>
              <a:t>Ezért a kedvezőtlen eseményekre gyorsan reagálva LAKIG és az ÉI közös kommunikációs akcióterv mentén minden, az értékesítésben érintett szereplő számára konferenciát/</a:t>
            </a:r>
            <a:r>
              <a:rPr lang="hu-HU" dirty="0" err="1" smtClean="0"/>
              <a:t>workshopot</a:t>
            </a:r>
            <a:r>
              <a:rPr lang="hu-HU" dirty="0" smtClean="0"/>
              <a:t>/prezentációt tart.</a:t>
            </a:r>
          </a:p>
          <a:p>
            <a:pPr>
              <a:defRPr/>
            </a:pPr>
            <a:r>
              <a:rPr lang="hu-HU" b="1" dirty="0" smtClean="0"/>
              <a:t>2012.10.18</a:t>
            </a:r>
            <a:r>
              <a:rPr lang="hu-HU" dirty="0" smtClean="0"/>
              <a:t>-án az Értékesítési Igazgatóság az általa szervezett régiós értekezleten foglakozott a kérdéskörrel. (LÉI )</a:t>
            </a:r>
          </a:p>
          <a:p>
            <a:pPr>
              <a:defRPr/>
            </a:pPr>
            <a:r>
              <a:rPr lang="hu-HU" b="1" dirty="0" smtClean="0"/>
              <a:t>2012.10.19</a:t>
            </a:r>
            <a:r>
              <a:rPr lang="hu-HU" dirty="0" smtClean="0"/>
              <a:t>-én a Lakossági Igazgatóság a Lakáshitel Vezetői értekezleten szintén érintette a témát</a:t>
            </a:r>
          </a:p>
          <a:p>
            <a:pPr marL="261911" indent="-261911">
              <a:defRPr/>
            </a:pPr>
            <a:r>
              <a:rPr lang="hu-HU" b="1" dirty="0" smtClean="0"/>
              <a:t>2012.10.26</a:t>
            </a:r>
            <a:r>
              <a:rPr lang="hu-HU" dirty="0" smtClean="0"/>
              <a:t>-án - a SIMPLE mintájára – a fiókvezetők számára interaktív prezentáció lebonyolítását tervezzük </a:t>
            </a:r>
            <a:r>
              <a:rPr lang="hu-HU" dirty="0" err="1" smtClean="0"/>
              <a:t>LYNC-en</a:t>
            </a:r>
            <a:r>
              <a:rPr lang="hu-HU" dirty="0" smtClean="0"/>
              <a:t> keresztül</a:t>
            </a:r>
          </a:p>
          <a:p>
            <a:pPr marL="261911" indent="-261911">
              <a:defRPr/>
            </a:pPr>
            <a:r>
              <a:rPr lang="hu-HU" b="1" dirty="0" smtClean="0"/>
              <a:t>2012.10.24.-i </a:t>
            </a:r>
            <a:r>
              <a:rPr lang="hu-HU" dirty="0" smtClean="0"/>
              <a:t>héten az ÉI ügyvezető Igazgatója újratárgyalja a kiemelt partnercégek vezetőivel a jelenlegi jutalékfeltételek fenntarthatóságának feltételeit.</a:t>
            </a:r>
          </a:p>
          <a:p>
            <a:pPr marL="261911" indent="-261911">
              <a:defRPr/>
            </a:pPr>
            <a:r>
              <a:rPr lang="hu-HU" b="1" dirty="0" smtClean="0"/>
              <a:t>Ezt követően</a:t>
            </a:r>
            <a:r>
              <a:rPr lang="hu-HU" dirty="0" smtClean="0"/>
              <a:t>,e tárgyalássorozat eredményei alapján kezdeményezzük, hogy a </a:t>
            </a:r>
            <a:r>
              <a:rPr lang="hu-HU" dirty="0" err="1" smtClean="0"/>
              <a:t>PMSZ-ek</a:t>
            </a:r>
            <a:r>
              <a:rPr lang="hu-HU" dirty="0" smtClean="0"/>
              <a:t> és a régió ügyvezető igazgató helyettesek közreműködésével, helyben, regionális, akár megyei szinten megtörténjen a kiemelt partnerhálózatok értékesítőivel a személyes kapcsolatfelvétel amely során kiemelt hangsúlyt kap a Bank ingatlanhiteles értékajánlata és az új jutalékstruktúra.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7D5599-80C1-45D5-94A7-58DB6D460F6F}" type="slidenum">
              <a:rPr lang="hu-HU" smtClean="0"/>
              <a:pPr>
                <a:defRPr/>
              </a:pPr>
              <a:t>16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5">
              <a:defRPr/>
            </a:pPr>
            <a:r>
              <a:rPr lang="hu-HU" dirty="0" smtClean="0"/>
              <a:t>Az ingatlan alapú hitelek esetén az OTP versenyképes értékajánlattal rendelkezik (erről részletesebben lásd. a következő diát).</a:t>
            </a:r>
          </a:p>
          <a:p>
            <a:pPr defTabSz="914305">
              <a:defRPr/>
            </a:pPr>
            <a:r>
              <a:rPr lang="hu-HU" dirty="0" smtClean="0"/>
              <a:t> </a:t>
            </a:r>
          </a:p>
          <a:p>
            <a:pPr defTabSz="914305">
              <a:defRPr/>
            </a:pPr>
            <a:r>
              <a:rPr lang="hu-HU" dirty="0"/>
              <a:t>A jelenleg futó, intenzív média megjelenéssel is támogatott Őszi ingatlanhitel kampányban a legjelentősebb induló díjakat elengedjük (értékbecslési díj, közjegyzői díj, hitelkeret beállítási jutalék), az ügyfelek átlagosan 145.000 Ft díjkedvezményben részesülhetnek.   </a:t>
            </a:r>
          </a:p>
          <a:p>
            <a:pPr defTabSz="914305">
              <a:defRPr/>
            </a:pPr>
            <a:endParaRPr lang="hu-HU" dirty="0" smtClean="0"/>
          </a:p>
          <a:p>
            <a:pPr defTabSz="914305">
              <a:defRPr/>
            </a:pPr>
            <a:r>
              <a:rPr lang="hu-HU" dirty="0" smtClean="0"/>
              <a:t>Az árazási pozíciónkat tekintve a </a:t>
            </a:r>
            <a:r>
              <a:rPr lang="hu-HU" dirty="0" err="1" smtClean="0"/>
              <a:t>mass</a:t>
            </a:r>
            <a:r>
              <a:rPr lang="hu-HU" dirty="0" smtClean="0"/>
              <a:t> ügyfélkörnek is piaci átalag alatti, míg az </a:t>
            </a:r>
            <a:r>
              <a:rPr lang="hu-HU" dirty="0" err="1" smtClean="0"/>
              <a:t>affluens</a:t>
            </a:r>
            <a:r>
              <a:rPr lang="hu-HU" dirty="0" smtClean="0"/>
              <a:t> ügyfélkörnek pedig kiemelkedően kedvező kamatfeltételeket kínálunk az átalakított Hűség kamatkedvezmény rendszernek köszönhetően. (Ez az árazási politika korábban nem volt jellemző a Bank működésére).</a:t>
            </a:r>
          </a:p>
          <a:p>
            <a:pPr defTabSz="914305">
              <a:defRPr/>
            </a:pPr>
            <a:endParaRPr lang="hu-HU" dirty="0" smtClean="0"/>
          </a:p>
          <a:p>
            <a:pPr defTabSz="914305">
              <a:defRPr/>
            </a:pPr>
            <a:r>
              <a:rPr lang="hu-HU" dirty="0" smtClean="0"/>
              <a:t>A partneri értékesítés elősegítése érdekében módosítottuk jutalékstruktúránkat, azzal a céllal, hogy</a:t>
            </a:r>
          </a:p>
          <a:p>
            <a:pPr marL="171432" indent="-171432" defTabSz="914305">
              <a:buFont typeface="Arial" pitchFamily="34" charset="0"/>
              <a:buChar char="•"/>
              <a:defRPr/>
            </a:pPr>
            <a:r>
              <a:rPr lang="hu-HU" dirty="0" smtClean="0"/>
              <a:t>a magasabb jövedelmű ügyfélkört – akik számára futamidő végig meghosszabbított Hűség kedvezményekkel nagyon kedvező kamatozás biztosítható – is nagyobb arányban a Bankhoz csatornázza partnerhálózat.</a:t>
            </a:r>
          </a:p>
          <a:p>
            <a:pPr marL="171432" indent="-171432" defTabSz="914305">
              <a:buFont typeface="Arial" pitchFamily="34" charset="0"/>
              <a:buChar char="•"/>
              <a:defRPr/>
            </a:pPr>
            <a:r>
              <a:rPr lang="hu-HU" dirty="0" smtClean="0"/>
              <a:t>valamint azért, hogy a korábbinál nagyobb piaci részesedést szerezzünk a partnerhálózat teljesítményéből </a:t>
            </a:r>
          </a:p>
          <a:p>
            <a:pPr defTabSz="914305">
              <a:defRPr/>
            </a:pPr>
            <a:endParaRPr lang="hu-HU" dirty="0" smtClean="0"/>
          </a:p>
          <a:p>
            <a:pPr defTabSz="914305">
              <a:defRPr/>
            </a:pPr>
            <a:r>
              <a:rPr lang="hu-HU" dirty="0" smtClean="0"/>
              <a:t>Az új jutalékstruktúra a bírálatkori jövedelem kategóriák szerint (amelyek megegyeznek a Hűség kedvezményrendszer jövedelemsávjaival) differenciált jutalékkulcsokat alkalmaz (2,4% / 2,7% / 3,4% / 3,8% ). Ezek csak a szerzési jutalékok. Korábban egységesen 2,7% volt a jutalékkulcs.</a:t>
            </a:r>
          </a:p>
          <a:p>
            <a:pPr defTabSz="914305">
              <a:defRPr/>
            </a:pPr>
            <a:endParaRPr lang="hu-HU" dirty="0" smtClean="0"/>
          </a:p>
          <a:p>
            <a:pPr defTabSz="914305">
              <a:defRPr/>
            </a:pPr>
            <a:r>
              <a:rPr lang="hu-HU" dirty="0" smtClean="0"/>
              <a:t>Mindezek ellenére az új szerződéskötések volumenére vonatkozó célkitűzésünk nem teljesül és mindeddig a partneri jutalékstruktúra sem váltotta be a hozzá fűzött reményeket. Nem látunk kedvező elmozdulást a partnerek által közvetített ügyletek körét tekintve sem, az </a:t>
            </a:r>
            <a:r>
              <a:rPr lang="hu-HU" dirty="0" err="1" smtClean="0"/>
              <a:t>affluens</a:t>
            </a:r>
            <a:r>
              <a:rPr lang="hu-HU" dirty="0" smtClean="0"/>
              <a:t> ügyfelek aránya érdemben nem változott a jutalékstruktúra 2012. június 15-i átalakítása óta. </a:t>
            </a:r>
          </a:p>
          <a:p>
            <a:pPr defTabSz="914305">
              <a:defRPr/>
            </a:pPr>
            <a:endParaRPr lang="hu-HU" dirty="0"/>
          </a:p>
          <a:p>
            <a:pPr defTabSz="914305">
              <a:defRPr/>
            </a:pPr>
            <a:r>
              <a:rPr lang="hu-HU" dirty="0"/>
              <a:t>Megítélésünk szerint az értékesítési üzeneteink nem „mentek át” megfelelően sem a fióki , sem a partneri csatornán</a:t>
            </a:r>
          </a:p>
          <a:p>
            <a:pPr defTabSz="914305">
              <a:defRPr/>
            </a:pPr>
            <a:endParaRPr lang="hu-HU" dirty="0" smtClean="0"/>
          </a:p>
          <a:p>
            <a:pPr defTabSz="914305">
              <a:defRPr/>
            </a:pPr>
            <a:r>
              <a:rPr lang="hu-HU" dirty="0" smtClean="0"/>
              <a:t>Ezért a kedvezőtlen eseményekre gyorsan reagálva LAKIG és az ÉI közös kommunikációs akcióterv mentén minden, az értékesítésben érintett szereplő számára konferenciát/</a:t>
            </a:r>
            <a:r>
              <a:rPr lang="hu-HU" dirty="0" err="1" smtClean="0"/>
              <a:t>workshopot</a:t>
            </a:r>
            <a:r>
              <a:rPr lang="hu-HU" dirty="0" smtClean="0"/>
              <a:t>/prezentációt tart.</a:t>
            </a:r>
          </a:p>
          <a:p>
            <a:pPr>
              <a:defRPr/>
            </a:pPr>
            <a:r>
              <a:rPr lang="hu-HU" b="1" dirty="0" smtClean="0"/>
              <a:t>2012.10.18</a:t>
            </a:r>
            <a:r>
              <a:rPr lang="hu-HU" dirty="0" smtClean="0"/>
              <a:t>-án az Értékesítési Igazgatóság az általa szervezett régiós értekezleten foglakozott a kérdéskörrel. (LÉI )</a:t>
            </a:r>
          </a:p>
          <a:p>
            <a:pPr>
              <a:defRPr/>
            </a:pPr>
            <a:r>
              <a:rPr lang="hu-HU" b="1" dirty="0" smtClean="0"/>
              <a:t>2012.10.19</a:t>
            </a:r>
            <a:r>
              <a:rPr lang="hu-HU" dirty="0" smtClean="0"/>
              <a:t>-én a Lakossági Igazgatóság a Lakáshitel Vezetői értekezleten szintén érintette a témát</a:t>
            </a:r>
          </a:p>
          <a:p>
            <a:pPr marL="261911" indent="-261911">
              <a:defRPr/>
            </a:pPr>
            <a:r>
              <a:rPr lang="hu-HU" b="1" dirty="0" smtClean="0"/>
              <a:t>2012.10.26</a:t>
            </a:r>
            <a:r>
              <a:rPr lang="hu-HU" dirty="0" smtClean="0"/>
              <a:t>-án - a SIMPLE mintájára – a fiókvezetők számára interaktív prezentáció lebonyolítását tervezzük </a:t>
            </a:r>
            <a:r>
              <a:rPr lang="hu-HU" dirty="0" err="1" smtClean="0"/>
              <a:t>LYNC-en</a:t>
            </a:r>
            <a:r>
              <a:rPr lang="hu-HU" dirty="0" smtClean="0"/>
              <a:t> keresztül</a:t>
            </a:r>
          </a:p>
          <a:p>
            <a:pPr marL="261911" indent="-261911">
              <a:defRPr/>
            </a:pPr>
            <a:r>
              <a:rPr lang="hu-HU" b="1" dirty="0" smtClean="0"/>
              <a:t>2012.10.24.-i </a:t>
            </a:r>
            <a:r>
              <a:rPr lang="hu-HU" dirty="0" smtClean="0"/>
              <a:t>héten az ÉI ügyvezető Igazgatója újratárgyalja a kiemelt partnercégek vezetőivel a jelenlegi jutalékfeltételek fenntarthatóságának feltételeit.</a:t>
            </a:r>
          </a:p>
          <a:p>
            <a:pPr marL="261911" indent="-261911">
              <a:defRPr/>
            </a:pPr>
            <a:r>
              <a:rPr lang="hu-HU" b="1" dirty="0" smtClean="0"/>
              <a:t>Ezt követően</a:t>
            </a:r>
            <a:r>
              <a:rPr lang="hu-HU" dirty="0" smtClean="0"/>
              <a:t>,e tárgyalássorozat eredményei alapján kezdeményezzük, hogy a </a:t>
            </a:r>
            <a:r>
              <a:rPr lang="hu-HU" dirty="0" err="1" smtClean="0"/>
              <a:t>PMSZ-ek</a:t>
            </a:r>
            <a:r>
              <a:rPr lang="hu-HU" dirty="0" smtClean="0"/>
              <a:t> és a régió ügyvezető igazgató helyettesek közreműködésével, helyben, regionális, akár megyei szinten megtörténjen a kiemelt partnerhálózatok értékesítőivel a személyes kapcsolatfelvétel amely során kiemelt hangsúlyt kap a Bank ingatlanhiteles értékajánlata és az új jutalékstruktúra.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E502D7-48D5-4AA3-B1BB-997170794D02}" type="slidenum">
              <a:rPr lang="hu-HU" smtClean="0"/>
              <a:pPr>
                <a:defRPr/>
              </a:pPr>
              <a:t>17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5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7746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942E64-A730-45B1-913F-3E6AE7622485}" type="slidenum">
              <a:rPr lang="hu-HU" smtClean="0"/>
              <a:pPr>
                <a:defRPr/>
              </a:pPr>
              <a:t>18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29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5">
              <a:defRPr/>
            </a:pPr>
            <a:r>
              <a:rPr lang="hu-HU" dirty="0" smtClean="0"/>
              <a:t>Az ingatlan alapú hitelek esetén az OTP versenyképes értékajánlattal rendelkezik (erről részletesebben lásd. a következő diát).</a:t>
            </a:r>
          </a:p>
          <a:p>
            <a:pPr defTabSz="914305">
              <a:defRPr/>
            </a:pPr>
            <a:r>
              <a:rPr lang="hu-HU" dirty="0" smtClean="0"/>
              <a:t> </a:t>
            </a:r>
          </a:p>
          <a:p>
            <a:pPr defTabSz="914305">
              <a:defRPr/>
            </a:pPr>
            <a:r>
              <a:rPr lang="hu-HU" dirty="0"/>
              <a:t>A jelenleg futó, intenzív média megjelenéssel is támogatott Őszi ingatlanhitel kampányban a legjelentősebb induló díjakat elengedjük (értékbecslési díj, közjegyzői díj, hitelkeret beállítási jutalék), az ügyfelek átlagosan 145.000 Ft díjkedvezményben részesülhetnek.   </a:t>
            </a:r>
          </a:p>
          <a:p>
            <a:pPr defTabSz="914305">
              <a:defRPr/>
            </a:pPr>
            <a:endParaRPr lang="hu-HU" dirty="0" smtClean="0"/>
          </a:p>
          <a:p>
            <a:pPr defTabSz="914305">
              <a:defRPr/>
            </a:pPr>
            <a:r>
              <a:rPr lang="hu-HU" dirty="0" smtClean="0"/>
              <a:t>Az árazási pozíciónkat tekintve a </a:t>
            </a:r>
            <a:r>
              <a:rPr lang="hu-HU" dirty="0" err="1" smtClean="0"/>
              <a:t>mass</a:t>
            </a:r>
            <a:r>
              <a:rPr lang="hu-HU" dirty="0" smtClean="0"/>
              <a:t> ügyfélkörnek is piaci átalag alatti, míg az </a:t>
            </a:r>
            <a:r>
              <a:rPr lang="hu-HU" dirty="0" err="1" smtClean="0"/>
              <a:t>affluens</a:t>
            </a:r>
            <a:r>
              <a:rPr lang="hu-HU" dirty="0" smtClean="0"/>
              <a:t> ügyfélkörnek pedig kiemelkedően kedvező kamatfeltételeket kínálunk az átalakított Hűség kamatkedvezmény rendszernek köszönhetően. (Ez az árazási politika korábban nem volt jellemző a Bank működésére).</a:t>
            </a:r>
          </a:p>
          <a:p>
            <a:pPr defTabSz="914305">
              <a:defRPr/>
            </a:pPr>
            <a:endParaRPr lang="hu-HU" dirty="0" smtClean="0"/>
          </a:p>
          <a:p>
            <a:pPr defTabSz="914305">
              <a:defRPr/>
            </a:pPr>
            <a:r>
              <a:rPr lang="hu-HU" dirty="0" smtClean="0"/>
              <a:t>A partneri értékesítés elősegítése érdekében módosítottuk jutalékstruktúránkat, azzal a céllal, hogy</a:t>
            </a:r>
          </a:p>
          <a:p>
            <a:pPr marL="171432" indent="-171432" defTabSz="914305">
              <a:buFont typeface="Arial" pitchFamily="34" charset="0"/>
              <a:buChar char="•"/>
              <a:defRPr/>
            </a:pPr>
            <a:r>
              <a:rPr lang="hu-HU" dirty="0" smtClean="0"/>
              <a:t>a magasabb jövedelmű ügyfélkört – akik számára futamidő végig meghosszabbított Hűség kedvezményekkel nagyon kedvező kamatozás biztosítható – is nagyobb arányban a Bankhoz csatornázza partnerhálózat.</a:t>
            </a:r>
          </a:p>
          <a:p>
            <a:pPr marL="171432" indent="-171432" defTabSz="914305">
              <a:buFont typeface="Arial" pitchFamily="34" charset="0"/>
              <a:buChar char="•"/>
              <a:defRPr/>
            </a:pPr>
            <a:r>
              <a:rPr lang="hu-HU" dirty="0" smtClean="0"/>
              <a:t>valamint azért, hogy a korábbinál nagyobb piaci részesedést szerezzünk a partnerhálózat teljesítményéből </a:t>
            </a:r>
          </a:p>
          <a:p>
            <a:pPr defTabSz="914305">
              <a:defRPr/>
            </a:pPr>
            <a:endParaRPr lang="hu-HU" dirty="0" smtClean="0"/>
          </a:p>
          <a:p>
            <a:pPr defTabSz="914305">
              <a:defRPr/>
            </a:pPr>
            <a:r>
              <a:rPr lang="hu-HU" dirty="0" smtClean="0"/>
              <a:t>Az új jutalékstruktúra a bírálatkori jövedelem kategóriák szerint (amelyek megegyeznek a Hűség kedvezményrendszer jövedelemsávjaival) differenciált jutalékkulcsokat alkalmaz (2,4% / 2,7% / 3,4% / 3,8% ). Ezek csak a szerzési jutalékok. Korábban egységesen 2,7% volt a jutalékkulcs.</a:t>
            </a:r>
          </a:p>
          <a:p>
            <a:pPr defTabSz="914305">
              <a:defRPr/>
            </a:pPr>
            <a:endParaRPr lang="hu-HU" dirty="0" smtClean="0"/>
          </a:p>
          <a:p>
            <a:pPr defTabSz="914305">
              <a:defRPr/>
            </a:pPr>
            <a:r>
              <a:rPr lang="hu-HU" dirty="0" smtClean="0"/>
              <a:t>Mindezek ellenére az új szerződéskötések volumenére vonatkozó célkitűzésünk nem teljesül és mindeddig a partneri jutalékstruktúra sem váltotta be a hozzá fűzött reményeket. Nem látunk kedvező elmozdulást a partnerek által közvetített ügyletek körét tekintve sem, az </a:t>
            </a:r>
            <a:r>
              <a:rPr lang="hu-HU" dirty="0" err="1" smtClean="0"/>
              <a:t>affluens</a:t>
            </a:r>
            <a:r>
              <a:rPr lang="hu-HU" dirty="0" smtClean="0"/>
              <a:t> ügyfelek aránya érdemben nem változott a jutalékstruktúra 2012. június 15-i átalakítása óta. </a:t>
            </a:r>
          </a:p>
          <a:p>
            <a:pPr defTabSz="914305">
              <a:defRPr/>
            </a:pPr>
            <a:endParaRPr lang="hu-HU" dirty="0"/>
          </a:p>
          <a:p>
            <a:pPr defTabSz="914305">
              <a:defRPr/>
            </a:pPr>
            <a:r>
              <a:rPr lang="hu-HU" dirty="0"/>
              <a:t>Megítélésünk szerint az értékesítési üzeneteink nem „mentek át” megfelelően sem a fióki , sem a partneri csatornán</a:t>
            </a:r>
          </a:p>
          <a:p>
            <a:pPr defTabSz="914305">
              <a:defRPr/>
            </a:pPr>
            <a:endParaRPr lang="hu-HU" dirty="0" smtClean="0"/>
          </a:p>
          <a:p>
            <a:pPr defTabSz="914305">
              <a:defRPr/>
            </a:pPr>
            <a:r>
              <a:rPr lang="hu-HU" dirty="0" smtClean="0"/>
              <a:t>Ezért a kedvezőtlen eseményekre gyorsan reagálva LAKIG és az ÉI közös kommunikációs akcióterv mentén minden, az értékesítésben érintett szereplő számára konferenciát/</a:t>
            </a:r>
            <a:r>
              <a:rPr lang="hu-HU" dirty="0" err="1" smtClean="0"/>
              <a:t>workshopot</a:t>
            </a:r>
            <a:r>
              <a:rPr lang="hu-HU" dirty="0" smtClean="0"/>
              <a:t>/prezentációt tart.</a:t>
            </a:r>
          </a:p>
          <a:p>
            <a:pPr>
              <a:defRPr/>
            </a:pPr>
            <a:r>
              <a:rPr lang="hu-HU" b="1" dirty="0" smtClean="0"/>
              <a:t>2012.10.18</a:t>
            </a:r>
            <a:r>
              <a:rPr lang="hu-HU" dirty="0" smtClean="0"/>
              <a:t>-án az Értékesítési Igazgatóság az általa szervezett régiós értekezleten foglakozott a kérdéskörrel. (LÉI )</a:t>
            </a:r>
          </a:p>
          <a:p>
            <a:pPr>
              <a:defRPr/>
            </a:pPr>
            <a:r>
              <a:rPr lang="hu-HU" b="1" dirty="0" smtClean="0"/>
              <a:t>2012.10.19</a:t>
            </a:r>
            <a:r>
              <a:rPr lang="hu-HU" dirty="0" smtClean="0"/>
              <a:t>-én a Lakossági Igazgatóság a Lakáshitel Vezetői értekezleten szintén érintette a témát</a:t>
            </a:r>
          </a:p>
          <a:p>
            <a:pPr marL="261911" indent="-261911">
              <a:defRPr/>
            </a:pPr>
            <a:r>
              <a:rPr lang="hu-HU" b="1" dirty="0" smtClean="0"/>
              <a:t>2012.10.26</a:t>
            </a:r>
            <a:r>
              <a:rPr lang="hu-HU" dirty="0" smtClean="0"/>
              <a:t>-án - a SIMPLE mintájára – a fiókvezetők számára interaktív prezentáció lebonyolítását tervezzük </a:t>
            </a:r>
            <a:r>
              <a:rPr lang="hu-HU" dirty="0" err="1" smtClean="0"/>
              <a:t>LYNC-en</a:t>
            </a:r>
            <a:r>
              <a:rPr lang="hu-HU" dirty="0" smtClean="0"/>
              <a:t> keresztül</a:t>
            </a:r>
          </a:p>
          <a:p>
            <a:pPr marL="261911" indent="-261911">
              <a:defRPr/>
            </a:pPr>
            <a:r>
              <a:rPr lang="hu-HU" b="1" dirty="0" smtClean="0"/>
              <a:t>2012.10.24.-i </a:t>
            </a:r>
            <a:r>
              <a:rPr lang="hu-HU" dirty="0" smtClean="0"/>
              <a:t>héten az ÉI ügyvezető Igazgatója újratárgyalja a kiemelt partnercégek vezetőivel a jelenlegi jutalékfeltételek fenntarthatóságának feltételeit.</a:t>
            </a:r>
          </a:p>
          <a:p>
            <a:pPr marL="261911" indent="-261911">
              <a:defRPr/>
            </a:pPr>
            <a:r>
              <a:rPr lang="hu-HU" b="1" dirty="0" smtClean="0"/>
              <a:t>Ezt követően</a:t>
            </a:r>
            <a:r>
              <a:rPr lang="hu-HU" dirty="0" smtClean="0"/>
              <a:t>,e tárgyalássorozat eredményei alapján kezdeményezzük, hogy a </a:t>
            </a:r>
            <a:r>
              <a:rPr lang="hu-HU" dirty="0" err="1" smtClean="0"/>
              <a:t>PMSZ-ek</a:t>
            </a:r>
            <a:r>
              <a:rPr lang="hu-HU" dirty="0" smtClean="0"/>
              <a:t> és a régió ügyvezető igazgató helyettesek közreműködésével, helyben, regionális, akár megyei szinten megtörténjen a kiemelt partnerhálózatok értékesítőivel a személyes kapcsolatfelvétel amely során kiemelt hangsúlyt kap a Bank ingatlanhiteles értékajánlata és az új jutalékstruktúra.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C006A4-0CC8-4B43-9E18-F809FC8A1A4D}" type="slidenum">
              <a:rPr lang="hu-HU" smtClean="0"/>
              <a:pPr>
                <a:defRPr/>
              </a:pPr>
              <a:t>20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7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0578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70A305-AC01-4BE5-807C-968254B6EAD0}" type="slidenum">
              <a:rPr lang="hu-HU" smtClean="0"/>
              <a:pPr>
                <a:defRPr/>
              </a:pPr>
              <a:t>21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3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4674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FC14D0-635C-46A9-9BC7-1DB4121C33B4}" type="slidenum">
              <a:rPr lang="hu-HU" smtClean="0"/>
              <a:pPr>
                <a:defRPr/>
              </a:pPr>
              <a:t>24</a:t>
            </a:fld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69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8770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BCF9D4-3ADC-40C7-97C2-400FB15619E4}" type="slidenum">
              <a:rPr lang="hu-HU" smtClean="0"/>
              <a:pPr>
                <a:defRPr/>
              </a:pPr>
              <a:t>26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7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0818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7CF475-5A6A-4FFD-83DA-201F2C7ECA19}" type="slidenum">
              <a:rPr lang="hu-HU" smtClean="0"/>
              <a:pPr>
                <a:defRPr/>
              </a:pPr>
              <a:t>27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9" descr="Kép3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20638" y="0"/>
            <a:ext cx="91852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ím 1"/>
          <p:cNvSpPr txBox="1">
            <a:spLocks/>
          </p:cNvSpPr>
          <p:nvPr userDrawn="1"/>
        </p:nvSpPr>
        <p:spPr bwMode="auto">
          <a:xfrm>
            <a:off x="685800" y="1285875"/>
            <a:ext cx="77724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06" tIns="45653" rIns="91306" bIns="45653" anchor="ctr"/>
          <a:lstStyle>
            <a:lvl1pPr algn="ctr">
              <a:defRPr sz="2200" cap="small" baseline="0"/>
            </a:lvl1pPr>
          </a:lstStyle>
          <a:p>
            <a:pPr>
              <a:lnSpc>
                <a:spcPct val="120000"/>
              </a:lnSpc>
              <a:spcBef>
                <a:spcPct val="20000"/>
              </a:spcBef>
              <a:defRPr/>
            </a:pPr>
            <a:r>
              <a:rPr lang="hu-HU" sz="1600" b="1" dirty="0" smtClean="0">
                <a:solidFill>
                  <a:srgbClr val="006F51"/>
                </a:solidFill>
                <a:latin typeface="Arial" pitchFamily="34" charset="0"/>
                <a:cs typeface="+mn-cs"/>
              </a:rPr>
              <a:t>E l ő t e r j e s z t é s</a:t>
            </a:r>
            <a:br>
              <a:rPr lang="hu-HU" sz="1600" b="1" dirty="0" smtClean="0">
                <a:solidFill>
                  <a:srgbClr val="006F51"/>
                </a:solidFill>
                <a:latin typeface="Arial" pitchFamily="34" charset="0"/>
                <a:cs typeface="+mn-cs"/>
              </a:rPr>
            </a:br>
            <a:r>
              <a:rPr lang="hu-HU" sz="1600" dirty="0" smtClean="0">
                <a:solidFill>
                  <a:srgbClr val="006F51"/>
                </a:solidFill>
                <a:latin typeface="Arial" pitchFamily="34" charset="0"/>
                <a:cs typeface="+mn-cs"/>
              </a:rPr>
              <a:t>a </a:t>
            </a:r>
            <a:r>
              <a:rPr lang="hu-HU" sz="1600" b="1" dirty="0" smtClean="0">
                <a:solidFill>
                  <a:srgbClr val="006F51"/>
                </a:solidFill>
                <a:latin typeface="Arial" pitchFamily="34" charset="0"/>
                <a:cs typeface="+mn-cs"/>
              </a:rPr>
              <a:t>T</a:t>
            </a:r>
            <a:r>
              <a:rPr lang="hu-HU" sz="1600" dirty="0" smtClean="0">
                <a:solidFill>
                  <a:srgbClr val="006F51"/>
                </a:solidFill>
                <a:latin typeface="Arial" pitchFamily="34" charset="0"/>
                <a:cs typeface="+mn-cs"/>
              </a:rPr>
              <a:t>ermékfejlesztési, </a:t>
            </a:r>
            <a:r>
              <a:rPr lang="hu-HU" sz="1600" b="1" dirty="0" smtClean="0">
                <a:solidFill>
                  <a:srgbClr val="006F51"/>
                </a:solidFill>
                <a:latin typeface="Arial" pitchFamily="34" charset="0"/>
                <a:cs typeface="+mn-cs"/>
              </a:rPr>
              <a:t>É</a:t>
            </a:r>
            <a:r>
              <a:rPr lang="hu-HU" sz="1600" dirty="0" smtClean="0">
                <a:solidFill>
                  <a:srgbClr val="006F51"/>
                </a:solidFill>
                <a:latin typeface="Arial" pitchFamily="34" charset="0"/>
                <a:cs typeface="+mn-cs"/>
              </a:rPr>
              <a:t>rtékesítési és </a:t>
            </a:r>
            <a:r>
              <a:rPr lang="hu-HU" sz="1600" b="1" dirty="0" smtClean="0">
                <a:solidFill>
                  <a:srgbClr val="006F51"/>
                </a:solidFill>
                <a:latin typeface="Arial" pitchFamily="34" charset="0"/>
                <a:cs typeface="+mn-cs"/>
              </a:rPr>
              <a:t>Á</a:t>
            </a:r>
            <a:r>
              <a:rPr lang="hu-HU" sz="1600" dirty="0" smtClean="0">
                <a:solidFill>
                  <a:srgbClr val="006F51"/>
                </a:solidFill>
                <a:latin typeface="Arial" pitchFamily="34" charset="0"/>
                <a:cs typeface="+mn-cs"/>
              </a:rPr>
              <a:t>razási </a:t>
            </a:r>
            <a:r>
              <a:rPr lang="hu-HU" sz="1600" b="1" dirty="0" smtClean="0">
                <a:solidFill>
                  <a:srgbClr val="006F51"/>
                </a:solidFill>
                <a:latin typeface="Arial" pitchFamily="34" charset="0"/>
                <a:cs typeface="+mn-cs"/>
              </a:rPr>
              <a:t>B</a:t>
            </a:r>
            <a:r>
              <a:rPr lang="hu-HU" sz="1600" dirty="0" smtClean="0">
                <a:solidFill>
                  <a:srgbClr val="006F51"/>
                </a:solidFill>
                <a:latin typeface="Arial" pitchFamily="34" charset="0"/>
                <a:cs typeface="+mn-cs"/>
              </a:rPr>
              <a:t>izottság részére</a:t>
            </a:r>
            <a:endParaRPr lang="hu-HU" sz="1600" b="1" dirty="0">
              <a:solidFill>
                <a:srgbClr val="006F51"/>
              </a:solidFill>
              <a:latin typeface="Arial" pitchFamily="34" charset="0"/>
              <a:cs typeface="+mn-cs"/>
            </a:endParaRPr>
          </a:p>
        </p:txBody>
      </p:sp>
      <p:sp>
        <p:nvSpPr>
          <p:cNvPr id="10" name="Text Box 35"/>
          <p:cNvSpPr txBox="1">
            <a:spLocks noChangeArrowheads="1"/>
          </p:cNvSpPr>
          <p:nvPr userDrawn="1"/>
        </p:nvSpPr>
        <p:spPr bwMode="auto">
          <a:xfrm>
            <a:off x="6572250" y="319088"/>
            <a:ext cx="25717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06" tIns="45653" rIns="91306" bIns="45653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hu-HU" sz="1000" dirty="0">
                <a:solidFill>
                  <a:srgbClr val="006F51"/>
                </a:solidFill>
                <a:latin typeface="Arial" pitchFamily="34" charset="0"/>
                <a:cs typeface="+mn-cs"/>
              </a:rPr>
              <a:t>Benyújtható:…………………………….. </a:t>
            </a:r>
          </a:p>
          <a:p>
            <a:pPr>
              <a:spcBef>
                <a:spcPct val="20000"/>
              </a:spcBef>
              <a:defRPr/>
            </a:pPr>
            <a:r>
              <a:rPr lang="hu-HU" sz="1000" dirty="0">
                <a:solidFill>
                  <a:srgbClr val="006F51"/>
                </a:solidFill>
                <a:latin typeface="Arial" pitchFamily="34" charset="0"/>
                <a:cs typeface="+mn-cs"/>
              </a:rPr>
              <a:t>	     Kovács Antal</a:t>
            </a:r>
          </a:p>
          <a:p>
            <a:pPr>
              <a:spcBef>
                <a:spcPct val="20000"/>
              </a:spcBef>
              <a:defRPr/>
            </a:pPr>
            <a:r>
              <a:rPr lang="hu-HU" sz="1000" dirty="0">
                <a:solidFill>
                  <a:srgbClr val="006F51"/>
                </a:solidFill>
                <a:latin typeface="Arial" pitchFamily="34" charset="0"/>
                <a:cs typeface="+mn-cs"/>
              </a:rPr>
              <a:t>	TÉÁB Bizottság elnöke</a:t>
            </a:r>
          </a:p>
        </p:txBody>
      </p:sp>
      <p:sp>
        <p:nvSpPr>
          <p:cNvPr id="11" name="Rectangle 38"/>
          <p:cNvSpPr>
            <a:spLocks noChangeArrowheads="1"/>
          </p:cNvSpPr>
          <p:nvPr userDrawn="1"/>
        </p:nvSpPr>
        <p:spPr bwMode="auto">
          <a:xfrm>
            <a:off x="0" y="3776663"/>
            <a:ext cx="2951163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06" tIns="45653" rIns="91306" bIns="45653"/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hu-HU" sz="1000" dirty="0">
              <a:solidFill>
                <a:srgbClr val="006F51"/>
              </a:solidFill>
              <a:latin typeface="Arial" pitchFamily="34" charset="0"/>
              <a:cs typeface="+mn-cs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hu-HU" sz="1000" dirty="0">
              <a:solidFill>
                <a:srgbClr val="006F51"/>
              </a:solidFill>
              <a:latin typeface="Arial" pitchFamily="34" charset="0"/>
              <a:cs typeface="+mn-cs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hu-HU" sz="1200" b="1" dirty="0">
                <a:solidFill>
                  <a:srgbClr val="006F51"/>
                </a:solidFill>
                <a:latin typeface="Arial" pitchFamily="34" charset="0"/>
                <a:cs typeface="+mn-cs"/>
              </a:rPr>
              <a:t>Előterjesztő:</a:t>
            </a:r>
            <a:r>
              <a:rPr lang="hu-HU" sz="1000" dirty="0">
                <a:solidFill>
                  <a:srgbClr val="006F51"/>
                </a:solidFill>
                <a:latin typeface="Arial" pitchFamily="34" charset="0"/>
                <a:cs typeface="+mn-cs"/>
              </a:rPr>
              <a:t>     ………………………….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hu-HU" sz="1000" dirty="0">
                <a:solidFill>
                  <a:srgbClr val="006F51"/>
                </a:solidFill>
                <a:latin typeface="Arial" pitchFamily="34" charset="0"/>
                <a:cs typeface="+mn-cs"/>
              </a:rPr>
              <a:t>	</a:t>
            </a:r>
            <a:r>
              <a:rPr lang="hu-HU" sz="1000" b="1" dirty="0">
                <a:solidFill>
                  <a:srgbClr val="006F51"/>
                </a:solidFill>
                <a:latin typeface="Arial" pitchFamily="34" charset="0"/>
                <a:cs typeface="+mn-cs"/>
              </a:rPr>
              <a:t>             Becsei András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hu-HU" sz="1000" dirty="0">
                <a:solidFill>
                  <a:srgbClr val="006F51"/>
                </a:solidFill>
                <a:latin typeface="Arial" pitchFamily="34" charset="0"/>
                <a:cs typeface="+mn-cs"/>
              </a:rPr>
              <a:t>	          ügyvezető igazgató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hu-HU" sz="1000" dirty="0">
              <a:solidFill>
                <a:srgbClr val="006F51"/>
              </a:solidFill>
              <a:latin typeface="Arial" pitchFamily="34" charset="0"/>
              <a:cs typeface="+mn-cs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hu-HU" sz="1000" dirty="0">
              <a:solidFill>
                <a:srgbClr val="006F51"/>
              </a:solidFill>
              <a:latin typeface="Arial" pitchFamily="34" charset="0"/>
              <a:cs typeface="+mn-cs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hu-HU" sz="1000" dirty="0">
                <a:solidFill>
                  <a:srgbClr val="006F51"/>
                </a:solidFill>
                <a:latin typeface="Arial" pitchFamily="34" charset="0"/>
                <a:cs typeface="+mn-cs"/>
              </a:rPr>
              <a:t>	      	</a:t>
            </a:r>
          </a:p>
        </p:txBody>
      </p:sp>
      <p:sp>
        <p:nvSpPr>
          <p:cNvPr id="12" name="Rectangle 39"/>
          <p:cNvSpPr>
            <a:spLocks noChangeArrowheads="1"/>
          </p:cNvSpPr>
          <p:nvPr userDrawn="1"/>
        </p:nvSpPr>
        <p:spPr bwMode="auto">
          <a:xfrm>
            <a:off x="3527425" y="3776663"/>
            <a:ext cx="2951163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06" tIns="45653" rIns="91306" bIns="45653"/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hu-HU" sz="1000" dirty="0">
              <a:solidFill>
                <a:srgbClr val="006F51"/>
              </a:solidFill>
              <a:latin typeface="Arial" pitchFamily="34" charset="0"/>
              <a:cs typeface="+mn-cs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hu-HU" sz="1000" dirty="0">
              <a:solidFill>
                <a:srgbClr val="006F51"/>
              </a:solidFill>
              <a:latin typeface="Arial" pitchFamily="34" charset="0"/>
              <a:cs typeface="+mn-cs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hu-HU" sz="1200" b="1" dirty="0">
                <a:solidFill>
                  <a:srgbClr val="006F51"/>
                </a:solidFill>
                <a:latin typeface="Arial" pitchFamily="34" charset="0"/>
                <a:cs typeface="+mn-cs"/>
              </a:rPr>
              <a:t>Jóváhagyó:     </a:t>
            </a:r>
            <a:r>
              <a:rPr lang="hu-HU" sz="1000" dirty="0">
                <a:solidFill>
                  <a:srgbClr val="006F51"/>
                </a:solidFill>
                <a:latin typeface="Arial" pitchFamily="34" charset="0"/>
                <a:cs typeface="+mn-cs"/>
              </a:rPr>
              <a:t>………………………….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hu-HU" sz="1000" dirty="0">
                <a:solidFill>
                  <a:srgbClr val="006F51"/>
                </a:solidFill>
                <a:latin typeface="Arial" pitchFamily="34" charset="0"/>
                <a:cs typeface="+mn-cs"/>
              </a:rPr>
              <a:t>	</a:t>
            </a:r>
            <a:r>
              <a:rPr lang="hu-HU" sz="1000" b="1" dirty="0">
                <a:solidFill>
                  <a:srgbClr val="006F51"/>
                </a:solidFill>
                <a:latin typeface="Arial" pitchFamily="34" charset="0"/>
                <a:cs typeface="+mn-cs"/>
              </a:rPr>
              <a:t>              Kovács Antal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hu-HU" sz="1000" dirty="0">
                <a:solidFill>
                  <a:srgbClr val="006F51"/>
                </a:solidFill>
                <a:latin typeface="Arial" pitchFamily="34" charset="0"/>
                <a:cs typeface="+mn-cs"/>
              </a:rPr>
              <a:t>	      vezérigazgató-helyettes</a:t>
            </a:r>
          </a:p>
        </p:txBody>
      </p:sp>
      <p:sp>
        <p:nvSpPr>
          <p:cNvPr id="13" name="Rectangle 38"/>
          <p:cNvSpPr>
            <a:spLocks noChangeArrowheads="1"/>
          </p:cNvSpPr>
          <p:nvPr userDrawn="1"/>
        </p:nvSpPr>
        <p:spPr bwMode="auto">
          <a:xfrm>
            <a:off x="0" y="6357938"/>
            <a:ext cx="1143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06" tIns="45653" rIns="91306" bIns="45653"/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hu-HU" sz="1400" b="1" dirty="0">
                <a:solidFill>
                  <a:srgbClr val="006F51"/>
                </a:solidFill>
                <a:latin typeface="Arial" pitchFamily="34" charset="0"/>
                <a:cs typeface="+mn-cs"/>
              </a:rPr>
              <a:t>Készítette:</a:t>
            </a:r>
          </a:p>
        </p:txBody>
      </p:sp>
      <p:sp>
        <p:nvSpPr>
          <p:cNvPr id="14" name="Text Box 35"/>
          <p:cNvSpPr txBox="1">
            <a:spLocks noChangeArrowheads="1"/>
          </p:cNvSpPr>
          <p:nvPr userDrawn="1"/>
        </p:nvSpPr>
        <p:spPr bwMode="auto">
          <a:xfrm>
            <a:off x="0" y="31750"/>
            <a:ext cx="257175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06" tIns="45653" rIns="91306" bIns="45653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hu-HU" sz="1100" dirty="0">
                <a:solidFill>
                  <a:srgbClr val="006F51"/>
                </a:solidFill>
                <a:latin typeface="Arial" pitchFamily="34" charset="0"/>
                <a:cs typeface="+mn-cs"/>
              </a:rPr>
              <a:t>OTP Bank </a:t>
            </a:r>
            <a:r>
              <a:rPr lang="hu-HU" sz="1100" dirty="0" err="1">
                <a:solidFill>
                  <a:srgbClr val="006F51"/>
                </a:solidFill>
                <a:latin typeface="Arial" pitchFamily="34" charset="0"/>
                <a:cs typeface="+mn-cs"/>
              </a:rPr>
              <a:t>Nyrt</a:t>
            </a:r>
            <a:r>
              <a:rPr lang="hu-HU" sz="1100" dirty="0">
                <a:solidFill>
                  <a:srgbClr val="006F51"/>
                </a:solidFill>
                <a:latin typeface="Arial" pitchFamily="34" charset="0"/>
                <a:cs typeface="+mn-cs"/>
              </a:rPr>
              <a:t>.</a:t>
            </a:r>
          </a:p>
        </p:txBody>
      </p:sp>
      <p:sp>
        <p:nvSpPr>
          <p:cNvPr id="15" name="Text Box 35"/>
          <p:cNvSpPr txBox="1">
            <a:spLocks noChangeArrowheads="1"/>
          </p:cNvSpPr>
          <p:nvPr userDrawn="1"/>
        </p:nvSpPr>
        <p:spPr bwMode="auto">
          <a:xfrm>
            <a:off x="0" y="1928813"/>
            <a:ext cx="257175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06" tIns="45653" rIns="91306" bIns="45653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hu-HU" sz="1400" b="1" dirty="0">
                <a:solidFill>
                  <a:srgbClr val="006F51"/>
                </a:solidFill>
                <a:latin typeface="Arial" pitchFamily="34" charset="0"/>
                <a:cs typeface="+mn-cs"/>
              </a:rPr>
              <a:t>Tárgy:</a:t>
            </a:r>
          </a:p>
        </p:txBody>
      </p:sp>
      <p:sp>
        <p:nvSpPr>
          <p:cNvPr id="16" name="Rectangle 38"/>
          <p:cNvSpPr>
            <a:spLocks noChangeArrowheads="1"/>
          </p:cNvSpPr>
          <p:nvPr userDrawn="1"/>
        </p:nvSpPr>
        <p:spPr bwMode="auto">
          <a:xfrm>
            <a:off x="0" y="5643563"/>
            <a:ext cx="1143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06" tIns="45653" rIns="91306" bIns="45653"/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hu-HU" sz="1400" b="1" dirty="0">
                <a:solidFill>
                  <a:srgbClr val="006F51"/>
                </a:solidFill>
                <a:latin typeface="Arial" pitchFamily="34" charset="0"/>
                <a:cs typeface="+mn-cs"/>
              </a:rPr>
              <a:t>Dátum:</a:t>
            </a:r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928828"/>
            <a:ext cx="7772400" cy="1255711"/>
          </a:xfrm>
        </p:spPr>
        <p:txBody>
          <a:bodyPr/>
          <a:lstStyle>
            <a:lvl1pPr algn="ctr">
              <a:defRPr sz="2200" cap="small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1" y="3200840"/>
            <a:ext cx="6400800" cy="571504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2"/>
                </a:solidFill>
              </a:defRPr>
            </a:lvl1pPr>
            <a:lvl2pPr marL="456527" indent="0" algn="ctr">
              <a:buNone/>
              <a:defRPr/>
            </a:lvl2pPr>
            <a:lvl3pPr marL="913044" indent="0" algn="ctr">
              <a:buNone/>
              <a:defRPr/>
            </a:lvl3pPr>
            <a:lvl4pPr marL="1369567" indent="0" algn="ctr">
              <a:buNone/>
              <a:defRPr/>
            </a:lvl4pPr>
            <a:lvl5pPr marL="1826088" indent="0" algn="ctr">
              <a:buNone/>
              <a:defRPr/>
            </a:lvl5pPr>
            <a:lvl6pPr marL="2282611" indent="0" algn="ctr">
              <a:buNone/>
              <a:defRPr/>
            </a:lvl6pPr>
            <a:lvl7pPr marL="2739133" indent="0" algn="ctr">
              <a:buNone/>
              <a:defRPr/>
            </a:lvl7pPr>
            <a:lvl8pPr marL="3195655" indent="0" algn="ctr">
              <a:buNone/>
              <a:defRPr/>
            </a:lvl8pPr>
            <a:lvl9pPr marL="3652177" indent="0" algn="ctr">
              <a:buNone/>
              <a:defRPr/>
            </a:lvl9pPr>
          </a:lstStyle>
          <a:p>
            <a:r>
              <a:rPr lang="hu-HU" dirty="0" smtClean="0"/>
              <a:t>Alcím mintájának szerkesztése</a:t>
            </a:r>
            <a:endParaRPr lang="hu-HU" dirty="0"/>
          </a:p>
        </p:txBody>
      </p:sp>
      <p:sp>
        <p:nvSpPr>
          <p:cNvPr id="7" name="Tartalom helye 6"/>
          <p:cNvSpPr>
            <a:spLocks noGrp="1"/>
          </p:cNvSpPr>
          <p:nvPr>
            <p:ph sz="quarter" idx="12"/>
          </p:nvPr>
        </p:nvSpPr>
        <p:spPr>
          <a:xfrm>
            <a:off x="1000100" y="6312348"/>
            <a:ext cx="3571900" cy="446785"/>
          </a:xfrm>
        </p:spPr>
        <p:txBody>
          <a:bodyPr/>
          <a:lstStyle>
            <a:lvl1pPr>
              <a:buFontTx/>
              <a:buNone/>
              <a:defRPr b="1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9" name="Tartalom helye 8"/>
          <p:cNvSpPr>
            <a:spLocks noGrp="1"/>
          </p:cNvSpPr>
          <p:nvPr>
            <p:ph sz="quarter" idx="13"/>
          </p:nvPr>
        </p:nvSpPr>
        <p:spPr>
          <a:xfrm>
            <a:off x="1000100" y="5643595"/>
            <a:ext cx="3643338" cy="285763"/>
          </a:xfrm>
        </p:spPr>
        <p:txBody>
          <a:bodyPr/>
          <a:lstStyle>
            <a:lvl1pPr algn="l">
              <a:buNone/>
              <a:defRPr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7031" y="274650"/>
            <a:ext cx="2092325" cy="10633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94" y="274650"/>
            <a:ext cx="6129337" cy="10633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u-H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638176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0750" y="638176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9" descr="Kép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4288"/>
            <a:ext cx="9144000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8"/>
          <p:cNvSpPr>
            <a:spLocks noChangeArrowheads="1"/>
          </p:cNvSpPr>
          <p:nvPr userDrawn="1"/>
        </p:nvSpPr>
        <p:spPr bwMode="auto">
          <a:xfrm>
            <a:off x="0" y="6484938"/>
            <a:ext cx="26273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06" tIns="45653" rIns="91306" bIns="45653"/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hu-HU" sz="1600" b="1" i="1" dirty="0">
                <a:solidFill>
                  <a:schemeClr val="bg1"/>
                </a:solidFill>
                <a:latin typeface="Arial" pitchFamily="34" charset="0"/>
                <a:cs typeface="+mn-cs"/>
              </a:rPr>
              <a:t>Lakossági Igazgatóság</a:t>
            </a:r>
            <a:endParaRPr lang="hu-HU" sz="2000" b="1" i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3135" indent="-263135">
              <a:buClr>
                <a:schemeClr val="tx2"/>
              </a:buClr>
              <a:buSzPct val="50000"/>
              <a:buFont typeface="Wingdings 2" pitchFamily="18" charset="2"/>
              <a:buChar char=""/>
              <a:defRPr sz="1200">
                <a:solidFill>
                  <a:schemeClr val="tx1"/>
                </a:solidFill>
              </a:defRPr>
            </a:lvl1pPr>
            <a:lvl2pPr marL="442256" indent="-166441">
              <a:buClr>
                <a:schemeClr val="tx2"/>
              </a:buClr>
              <a:buSzPct val="50000"/>
              <a:buFont typeface="Wingdings 2" pitchFamily="18" charset="2"/>
              <a:buChar char=""/>
              <a:defRPr sz="1100">
                <a:solidFill>
                  <a:schemeClr val="tx1"/>
                </a:solidFill>
              </a:defRPr>
            </a:lvl2pPr>
            <a:lvl3pPr marL="713318" indent="-228257">
              <a:buClr>
                <a:schemeClr val="tx2"/>
              </a:buClr>
              <a:buSzPct val="50000"/>
              <a:buFont typeface="Wingdings 2" pitchFamily="18" charset="2"/>
              <a:buChar char=""/>
              <a:defRPr sz="1100">
                <a:solidFill>
                  <a:schemeClr val="tx1"/>
                </a:solidFill>
              </a:defRPr>
            </a:lvl3pPr>
            <a:lvl4pPr marL="976451" indent="-228257">
              <a:buClr>
                <a:schemeClr val="tx2"/>
              </a:buClr>
              <a:buSzPct val="50000"/>
              <a:buFont typeface="Wingdings 2" pitchFamily="18" charset="2"/>
              <a:buChar char=""/>
              <a:defRPr sz="1100">
                <a:solidFill>
                  <a:schemeClr val="tx1"/>
                </a:solidFill>
              </a:defRPr>
            </a:lvl4pPr>
            <a:lvl5pPr marL="1155572" indent="-228257">
              <a:buClr>
                <a:schemeClr val="tx2"/>
              </a:buClr>
              <a:buSzPct val="50000"/>
              <a:buFont typeface="Wingdings 2" pitchFamily="18" charset="2"/>
              <a:buChar char="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6" name="Dia számának helye 3"/>
          <p:cNvSpPr>
            <a:spLocks noGrp="1"/>
          </p:cNvSpPr>
          <p:nvPr>
            <p:ph type="sldNum" sz="quarter" idx="10"/>
          </p:nvPr>
        </p:nvSpPr>
        <p:spPr>
          <a:xfrm>
            <a:off x="8737600" y="6556375"/>
            <a:ext cx="406400" cy="284163"/>
          </a:xfrm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fld id="{78799674-ADE0-41E0-A013-B186F2F3804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7031" y="274650"/>
            <a:ext cx="2092325" cy="10633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94" y="274650"/>
            <a:ext cx="6129337" cy="10633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u-H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638176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0750" y="638176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73812-10B1-43A5-B283-065B5DC6142A}" type="datetimeFigureOut">
              <a:rPr lang="hu-HU"/>
              <a:pPr>
                <a:defRPr/>
              </a:pPr>
              <a:t>2013.08.27.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3D83E-23BB-4351-8A2B-2703B1B93A3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7030" y="274648"/>
            <a:ext cx="2092325" cy="10633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93" y="274648"/>
            <a:ext cx="6129337" cy="10633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u-H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u-H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638175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0750" y="638175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7026" y="274640"/>
            <a:ext cx="2092325" cy="10633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9" y="274640"/>
            <a:ext cx="6129337" cy="10633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638176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0750" y="638176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Kép 5" descr="Kép1.jp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0" y="14288"/>
            <a:ext cx="9144000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2296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06" tIns="45653" rIns="91306" bIns="456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06" tIns="45653" rIns="91306" bIns="456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308725"/>
            <a:ext cx="406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6" tIns="45653" rIns="91306" bIns="45653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6F5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5E9256A9-3DEE-469E-8F84-4CDFC0E49AA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Rectangle 38"/>
          <p:cNvSpPr>
            <a:spLocks noChangeArrowheads="1"/>
          </p:cNvSpPr>
          <p:nvPr userDrawn="1"/>
        </p:nvSpPr>
        <p:spPr bwMode="auto">
          <a:xfrm>
            <a:off x="0" y="6484938"/>
            <a:ext cx="19288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06" tIns="45653" rIns="91306" bIns="45653"/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hu-HU" sz="1600" b="1" i="1" dirty="0" err="1">
                <a:solidFill>
                  <a:schemeClr val="bg1"/>
                </a:solidFill>
                <a:latin typeface="Arial" pitchFamily="34" charset="0"/>
                <a:cs typeface="+mn-cs"/>
              </a:rPr>
              <a:t>Retail</a:t>
            </a:r>
            <a:r>
              <a:rPr lang="hu-HU" sz="1600" b="1" i="1" dirty="0">
                <a:solidFill>
                  <a:schemeClr val="bg1"/>
                </a:solidFill>
                <a:latin typeface="Arial" pitchFamily="34" charset="0"/>
                <a:cs typeface="+mn-cs"/>
              </a:rPr>
              <a:t> Divízió</a:t>
            </a:r>
            <a:endParaRPr lang="hu-HU" sz="2000" b="1" i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5pPr>
      <a:lvl6pPr marL="456527" algn="l" rtl="0" fontAlgn="base">
        <a:spcBef>
          <a:spcPct val="0"/>
        </a:spcBef>
        <a:spcAft>
          <a:spcPct val="0"/>
        </a:spcAft>
        <a:defRPr b="1">
          <a:solidFill>
            <a:srgbClr val="006F51"/>
          </a:solidFill>
          <a:latin typeface="Arial" pitchFamily="34" charset="0"/>
        </a:defRPr>
      </a:lvl6pPr>
      <a:lvl7pPr marL="913044" algn="l" rtl="0" fontAlgn="base">
        <a:spcBef>
          <a:spcPct val="0"/>
        </a:spcBef>
        <a:spcAft>
          <a:spcPct val="0"/>
        </a:spcAft>
        <a:defRPr b="1">
          <a:solidFill>
            <a:srgbClr val="006F51"/>
          </a:solidFill>
          <a:latin typeface="Arial" pitchFamily="34" charset="0"/>
        </a:defRPr>
      </a:lvl7pPr>
      <a:lvl8pPr marL="1369567" algn="l" rtl="0" fontAlgn="base">
        <a:spcBef>
          <a:spcPct val="0"/>
        </a:spcBef>
        <a:spcAft>
          <a:spcPct val="0"/>
        </a:spcAft>
        <a:defRPr b="1">
          <a:solidFill>
            <a:srgbClr val="006F51"/>
          </a:solidFill>
          <a:latin typeface="Arial" pitchFamily="34" charset="0"/>
        </a:defRPr>
      </a:lvl8pPr>
      <a:lvl9pPr marL="1826088" algn="l" rtl="0" fontAlgn="base">
        <a:spcBef>
          <a:spcPct val="0"/>
        </a:spcBef>
        <a:spcAft>
          <a:spcPct val="0"/>
        </a:spcAft>
        <a:defRPr b="1">
          <a:solidFill>
            <a:srgbClr val="006F51"/>
          </a:solidFill>
          <a:latin typeface="Arial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rgbClr val="006F5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rgbClr val="006F51"/>
          </a:solidFill>
          <a:latin typeface="+mn-lt"/>
        </a:defRPr>
      </a:lvl2pPr>
      <a:lvl3pPr marL="1139825" indent="-227013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rgbClr val="006F51"/>
          </a:solidFill>
          <a:latin typeface="+mn-lt"/>
        </a:defRPr>
      </a:lvl3pPr>
      <a:lvl4pPr marL="1597025" indent="-227013" algn="l" rtl="0" eaLnBrk="0" fontAlgn="base" hangingPunct="0">
        <a:spcBef>
          <a:spcPct val="20000"/>
        </a:spcBef>
        <a:spcAft>
          <a:spcPct val="0"/>
        </a:spcAft>
        <a:buChar char="–"/>
        <a:defRPr sz="1000">
          <a:solidFill>
            <a:srgbClr val="006F51"/>
          </a:solidFill>
          <a:latin typeface="+mn-lt"/>
        </a:defRPr>
      </a:lvl4pPr>
      <a:lvl5pPr marL="2054225" indent="-227013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rgbClr val="006F51"/>
          </a:solidFill>
          <a:latin typeface="+mn-lt"/>
        </a:defRPr>
      </a:lvl5pPr>
      <a:lvl6pPr marL="2510871" indent="-228257" algn="l" rtl="0" fontAlgn="base">
        <a:spcBef>
          <a:spcPct val="20000"/>
        </a:spcBef>
        <a:spcAft>
          <a:spcPct val="0"/>
        </a:spcAft>
        <a:buChar char="»"/>
        <a:defRPr sz="1000">
          <a:solidFill>
            <a:srgbClr val="006F51"/>
          </a:solidFill>
          <a:latin typeface="+mn-lt"/>
        </a:defRPr>
      </a:lvl6pPr>
      <a:lvl7pPr marL="2967394" indent="-228257" algn="l" rtl="0" fontAlgn="base">
        <a:spcBef>
          <a:spcPct val="20000"/>
        </a:spcBef>
        <a:spcAft>
          <a:spcPct val="0"/>
        </a:spcAft>
        <a:buChar char="»"/>
        <a:defRPr sz="1000">
          <a:solidFill>
            <a:srgbClr val="006F51"/>
          </a:solidFill>
          <a:latin typeface="+mn-lt"/>
        </a:defRPr>
      </a:lvl7pPr>
      <a:lvl8pPr marL="3423915" indent="-228257" algn="l" rtl="0" fontAlgn="base">
        <a:spcBef>
          <a:spcPct val="20000"/>
        </a:spcBef>
        <a:spcAft>
          <a:spcPct val="0"/>
        </a:spcAft>
        <a:buChar char="»"/>
        <a:defRPr sz="1000">
          <a:solidFill>
            <a:srgbClr val="006F51"/>
          </a:solidFill>
          <a:latin typeface="+mn-lt"/>
        </a:defRPr>
      </a:lvl8pPr>
      <a:lvl9pPr marL="3880437" indent="-228257" algn="l" rtl="0" fontAlgn="base">
        <a:spcBef>
          <a:spcPct val="20000"/>
        </a:spcBef>
        <a:spcAft>
          <a:spcPct val="0"/>
        </a:spcAft>
        <a:buChar char="»"/>
        <a:defRPr sz="1000">
          <a:solidFill>
            <a:srgbClr val="006F51"/>
          </a:solidFill>
          <a:latin typeface="+mn-lt"/>
        </a:defRPr>
      </a:lvl9pPr>
    </p:bodyStyle>
    <p:otherStyle>
      <a:defPPr>
        <a:defRPr lang="hu-HU"/>
      </a:defPPr>
      <a:lvl1pPr marL="0" algn="l" defTabSz="9130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27" algn="l" defTabSz="9130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44" algn="l" defTabSz="9130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67" algn="l" defTabSz="9130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88" algn="l" defTabSz="9130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11" algn="l" defTabSz="9130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33" algn="l" defTabSz="9130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55" algn="l" defTabSz="9130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177" algn="l" defTabSz="9130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74638"/>
            <a:ext cx="74898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638175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468313" y="850900"/>
            <a:ext cx="82296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 sz="2000" b="1">
              <a:solidFill>
                <a:srgbClr val="006F51"/>
              </a:solidFill>
              <a:cs typeface="+mn-cs"/>
            </a:endParaRPr>
          </a:p>
        </p:txBody>
      </p:sp>
      <p:sp>
        <p:nvSpPr>
          <p:cNvPr id="1037" name="Text Box 13"/>
          <p:cNvSpPr txBox="1">
            <a:spLocks noChangeArrowheads="1"/>
          </p:cNvSpPr>
          <p:nvPr userDrawn="1"/>
        </p:nvSpPr>
        <p:spPr bwMode="auto">
          <a:xfrm>
            <a:off x="8604250" y="6453188"/>
            <a:ext cx="43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89EFCCF0-06F4-478E-9739-AB12658058F7}" type="slidenum">
              <a:rPr lang="hu-HU" sz="1400">
                <a:solidFill>
                  <a:srgbClr val="000000"/>
                </a:solidFill>
                <a:cs typeface="+mn-cs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hu-HU" sz="1400">
              <a:solidFill>
                <a:srgbClr val="000000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09" r:id="rId2"/>
    <p:sldLayoutId id="2147483808" r:id="rId3"/>
    <p:sldLayoutId id="2147483807" r:id="rId4"/>
    <p:sldLayoutId id="2147483806" r:id="rId5"/>
    <p:sldLayoutId id="2147483805" r:id="rId6"/>
    <p:sldLayoutId id="2147483804" r:id="rId7"/>
    <p:sldLayoutId id="2147483803" r:id="rId8"/>
    <p:sldLayoutId id="2147483802" r:id="rId9"/>
    <p:sldLayoutId id="2147483801" r:id="rId10"/>
    <p:sldLayoutId id="214748380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6F5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6F5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6F5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6F5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6F5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6F5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6F5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6F5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6F5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200">
          <a:solidFill>
            <a:srgbClr val="006F5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006F5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006F5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006F5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rgbClr val="006F5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006F5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006F5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006F5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006F5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74638"/>
            <a:ext cx="74898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638175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468313" y="850900"/>
            <a:ext cx="82296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 sz="2000" b="1">
              <a:solidFill>
                <a:srgbClr val="006F51"/>
              </a:solidFill>
              <a:cs typeface="+mn-cs"/>
            </a:endParaRPr>
          </a:p>
        </p:txBody>
      </p:sp>
      <p:sp>
        <p:nvSpPr>
          <p:cNvPr id="1037" name="Text Box 13"/>
          <p:cNvSpPr txBox="1">
            <a:spLocks noChangeArrowheads="1"/>
          </p:cNvSpPr>
          <p:nvPr userDrawn="1"/>
        </p:nvSpPr>
        <p:spPr bwMode="auto">
          <a:xfrm>
            <a:off x="8604250" y="6453188"/>
            <a:ext cx="43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AF313987-D39C-4B3D-A076-0F58012711BF}" type="slidenum">
              <a:rPr lang="hu-HU" sz="1400">
                <a:solidFill>
                  <a:srgbClr val="007635"/>
                </a:solidFill>
                <a:cs typeface="+mn-cs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hu-HU" sz="1400" dirty="0">
              <a:solidFill>
                <a:srgbClr val="007635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0" r:id="rId2"/>
    <p:sldLayoutId id="2147483819" r:id="rId3"/>
    <p:sldLayoutId id="2147483818" r:id="rId4"/>
    <p:sldLayoutId id="2147483817" r:id="rId5"/>
    <p:sldLayoutId id="2147483816" r:id="rId6"/>
    <p:sldLayoutId id="2147483815" r:id="rId7"/>
    <p:sldLayoutId id="2147483814" r:id="rId8"/>
    <p:sldLayoutId id="2147483813" r:id="rId9"/>
    <p:sldLayoutId id="2147483812" r:id="rId10"/>
    <p:sldLayoutId id="214748381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6F5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6F5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6F5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6F5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6F5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6F5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6F5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6F5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6F5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200">
          <a:solidFill>
            <a:srgbClr val="006F5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006F5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006F5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006F5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rgbClr val="006F5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006F5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006F5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006F5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006F5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74638"/>
            <a:ext cx="74898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638175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468313" y="850900"/>
            <a:ext cx="82296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 sz="2000" b="1">
              <a:solidFill>
                <a:srgbClr val="006F51"/>
              </a:solidFill>
            </a:endParaRPr>
          </a:p>
        </p:txBody>
      </p:sp>
      <p:sp>
        <p:nvSpPr>
          <p:cNvPr id="1037" name="Text Box 13"/>
          <p:cNvSpPr txBox="1">
            <a:spLocks noChangeArrowheads="1"/>
          </p:cNvSpPr>
          <p:nvPr userDrawn="1"/>
        </p:nvSpPr>
        <p:spPr bwMode="auto">
          <a:xfrm>
            <a:off x="8604250" y="6453188"/>
            <a:ext cx="43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664872A3-0C10-42E5-81DC-E2BADBE0804B}" type="slidenum">
              <a:rPr lang="hu-HU" sz="1400">
                <a:solidFill>
                  <a:srgbClr val="000000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hu-HU" sz="1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1" r:id="rId2"/>
    <p:sldLayoutId id="2147483830" r:id="rId3"/>
    <p:sldLayoutId id="2147483829" r:id="rId4"/>
    <p:sldLayoutId id="2147483828" r:id="rId5"/>
    <p:sldLayoutId id="2147483827" r:id="rId6"/>
    <p:sldLayoutId id="2147483826" r:id="rId7"/>
    <p:sldLayoutId id="2147483825" r:id="rId8"/>
    <p:sldLayoutId id="2147483824" r:id="rId9"/>
    <p:sldLayoutId id="2147483823" r:id="rId10"/>
    <p:sldLayoutId id="214748382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6F5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6F5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6F5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6F5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6F5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6F5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6F5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6F5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6F5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200">
          <a:solidFill>
            <a:srgbClr val="006F5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006F5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006F5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006F5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rgbClr val="006F5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006F5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006F5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006F5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006F5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74638"/>
            <a:ext cx="74898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638175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468313" y="850900"/>
            <a:ext cx="82296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 sz="2000" b="1">
              <a:solidFill>
                <a:srgbClr val="006F51"/>
              </a:solidFill>
            </a:endParaRPr>
          </a:p>
        </p:txBody>
      </p:sp>
      <p:sp>
        <p:nvSpPr>
          <p:cNvPr id="1037" name="Text Box 13"/>
          <p:cNvSpPr txBox="1">
            <a:spLocks noChangeArrowheads="1"/>
          </p:cNvSpPr>
          <p:nvPr userDrawn="1"/>
        </p:nvSpPr>
        <p:spPr bwMode="auto">
          <a:xfrm>
            <a:off x="8604250" y="6453188"/>
            <a:ext cx="43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F19882E3-D642-4435-82AE-8EF56605774F}" type="slidenum">
              <a:rPr lang="hu-HU" sz="1400">
                <a:solidFill>
                  <a:srgbClr val="000000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hu-HU" sz="1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2" r:id="rId2"/>
    <p:sldLayoutId id="2147483841" r:id="rId3"/>
    <p:sldLayoutId id="2147483840" r:id="rId4"/>
    <p:sldLayoutId id="2147483839" r:id="rId5"/>
    <p:sldLayoutId id="2147483838" r:id="rId6"/>
    <p:sldLayoutId id="2147483837" r:id="rId7"/>
    <p:sldLayoutId id="2147483836" r:id="rId8"/>
    <p:sldLayoutId id="2147483835" r:id="rId9"/>
    <p:sldLayoutId id="2147483834" r:id="rId10"/>
    <p:sldLayoutId id="214748383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6F5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6F5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6F5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6F5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6F5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6F5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6F5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6F5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6F5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200">
          <a:solidFill>
            <a:srgbClr val="006F5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006F5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006F5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006F5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rgbClr val="006F5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006F5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006F5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006F5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006F5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t="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6F51"/>
                </a:solidFill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6F51"/>
                </a:solidFill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7"/>
          <p:cNvSpPr>
            <a:spLocks noChangeArrowheads="1"/>
          </p:cNvSpPr>
          <p:nvPr userDrawn="1"/>
        </p:nvSpPr>
        <p:spPr bwMode="auto">
          <a:xfrm>
            <a:off x="7451725" y="5229225"/>
            <a:ext cx="1368425" cy="13684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/>
          <a:p>
            <a:pPr algn="ctr">
              <a:defRPr/>
            </a:pPr>
            <a:endParaRPr lang="hu-HU">
              <a:solidFill>
                <a:srgbClr val="000000"/>
              </a:solidFill>
            </a:endParaRPr>
          </a:p>
        </p:txBody>
      </p:sp>
      <p:pic>
        <p:nvPicPr>
          <p:cNvPr id="54279" name="Picture 9" descr="OTP_Lakaslizing_log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6084888" y="5759450"/>
            <a:ext cx="2951162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6F5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6F5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6F5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6F5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6F5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006F5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006F5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006F5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006F5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6F5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6F5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6F5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6F5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6F5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F5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F5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F5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F5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49.xml"/><Relationship Id="rId1" Type="http://schemas.openxmlformats.org/officeDocument/2006/relationships/tags" Target="../tags/tag4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13" Type="http://schemas.openxmlformats.org/officeDocument/2006/relationships/diagramQuickStyle" Target="../diagrams/quickStyle2.xml"/><Relationship Id="rId3" Type="http://schemas.openxmlformats.org/officeDocument/2006/relationships/tags" Target="../tags/tag8.xml"/><Relationship Id="rId7" Type="http://schemas.openxmlformats.org/officeDocument/2006/relationships/slideLayout" Target="../slideLayouts/slideLayout2.xml"/><Relationship Id="rId12" Type="http://schemas.openxmlformats.org/officeDocument/2006/relationships/diagramLayout" Target="../diagrams/layout2.xml"/><Relationship Id="rId2" Type="http://schemas.openxmlformats.org/officeDocument/2006/relationships/tags" Target="../tags/tag7.xml"/><Relationship Id="rId1" Type="http://schemas.openxmlformats.org/officeDocument/2006/relationships/vmlDrawing" Target="../drawings/vmlDrawing1.vml"/><Relationship Id="rId6" Type="http://schemas.openxmlformats.org/officeDocument/2006/relationships/tags" Target="../tags/tag11.xml"/><Relationship Id="rId11" Type="http://schemas.openxmlformats.org/officeDocument/2006/relationships/diagramData" Target="../diagrams/data2.xml"/><Relationship Id="rId5" Type="http://schemas.openxmlformats.org/officeDocument/2006/relationships/tags" Target="../tags/tag10.xml"/><Relationship Id="rId15" Type="http://schemas.microsoft.com/office/2007/relationships/diagramDrawing" Target="../diagrams/drawing2.xml"/><Relationship Id="rId10" Type="http://schemas.openxmlformats.org/officeDocument/2006/relationships/chart" Target="../charts/chart5.xml"/><Relationship Id="rId4" Type="http://schemas.openxmlformats.org/officeDocument/2006/relationships/tags" Target="../tags/tag9.xml"/><Relationship Id="rId9" Type="http://schemas.openxmlformats.org/officeDocument/2006/relationships/oleObject" Target="../embeddings/oleObject1.bin"/><Relationship Id="rId14" Type="http://schemas.openxmlformats.org/officeDocument/2006/relationships/diagramColors" Target="../diagrams/colors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munkalap11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Microsoft_Office_Excel_munkalap22.xlsx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5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chart" Target="../charts/chart6.xml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oleObject" Target="../embeddings/oleObject2.bin"/><Relationship Id="rId2" Type="http://schemas.openxmlformats.org/officeDocument/2006/relationships/tags" Target="../tags/tag13.xml"/><Relationship Id="rId1" Type="http://schemas.openxmlformats.org/officeDocument/2006/relationships/vmlDrawing" Target="../drawings/vmlDrawing3.vml"/><Relationship Id="rId6" Type="http://schemas.openxmlformats.org/officeDocument/2006/relationships/tags" Target="../tags/tag17.xml"/><Relationship Id="rId11" Type="http://schemas.openxmlformats.org/officeDocument/2006/relationships/notesSlide" Target="../notesSlides/notesSlide6.xml"/><Relationship Id="rId5" Type="http://schemas.openxmlformats.org/officeDocument/2006/relationships/tags" Target="../tags/tag16.xml"/><Relationship Id="rId15" Type="http://schemas.openxmlformats.org/officeDocument/2006/relationships/chart" Target="../charts/chart8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chart" Target="../charts/chart7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4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munkalap33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4" Type="http://schemas.openxmlformats.org/officeDocument/2006/relationships/package" Target="../embeddings/Microsoft_Office_Excel_munkalap44.xlsx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diagramLayout" Target="../diagrams/layout5.xm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diagramData" Target="../diagrams/data5.xml"/><Relationship Id="rId2" Type="http://schemas.openxmlformats.org/officeDocument/2006/relationships/tags" Target="../tags/tag23.xml"/><Relationship Id="rId16" Type="http://schemas.microsoft.com/office/2007/relationships/diagramDrawing" Target="../diagrams/drawing5.xml"/><Relationship Id="rId1" Type="http://schemas.openxmlformats.org/officeDocument/2006/relationships/vmlDrawing" Target="../drawings/vmlDrawing5.vml"/><Relationship Id="rId6" Type="http://schemas.openxmlformats.org/officeDocument/2006/relationships/tags" Target="../tags/tag27.xml"/><Relationship Id="rId11" Type="http://schemas.openxmlformats.org/officeDocument/2006/relationships/chart" Target="../charts/chart9.xml"/><Relationship Id="rId5" Type="http://schemas.openxmlformats.org/officeDocument/2006/relationships/tags" Target="../tags/tag26.xml"/><Relationship Id="rId15" Type="http://schemas.openxmlformats.org/officeDocument/2006/relationships/diagramColors" Target="../diagrams/colors5.xml"/><Relationship Id="rId10" Type="http://schemas.openxmlformats.org/officeDocument/2006/relationships/oleObject" Target="../embeddings/oleObject3.bin"/><Relationship Id="rId4" Type="http://schemas.openxmlformats.org/officeDocument/2006/relationships/tags" Target="../tags/tag25.xml"/><Relationship Id="rId9" Type="http://schemas.openxmlformats.org/officeDocument/2006/relationships/notesSlide" Target="../notesSlides/notesSlide7.xml"/><Relationship Id="rId1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munkalap55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4" Type="http://schemas.openxmlformats.org/officeDocument/2006/relationships/package" Target="../embeddings/Microsoft_Office_Excel_munkalap66.xlsx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microsoft.com/office/2007/relationships/diagramDrawing" Target="../diagrams/drawing6.xml"/><Relationship Id="rId3" Type="http://schemas.openxmlformats.org/officeDocument/2006/relationships/tags" Target="../tags/tag30.xml"/><Relationship Id="rId7" Type="http://schemas.openxmlformats.org/officeDocument/2006/relationships/notesSlide" Target="../notesSlides/notesSlide8.xml"/><Relationship Id="rId12" Type="http://schemas.openxmlformats.org/officeDocument/2006/relationships/diagramColors" Target="../diagrams/colors6.xml"/><Relationship Id="rId2" Type="http://schemas.openxmlformats.org/officeDocument/2006/relationships/tags" Target="../tags/tag29.xml"/><Relationship Id="rId1" Type="http://schemas.openxmlformats.org/officeDocument/2006/relationships/vmlDrawing" Target="../drawings/vmlDrawing7.vml"/><Relationship Id="rId6" Type="http://schemas.openxmlformats.org/officeDocument/2006/relationships/slideLayout" Target="../slideLayouts/slideLayout2.xml"/><Relationship Id="rId11" Type="http://schemas.openxmlformats.org/officeDocument/2006/relationships/diagramQuickStyle" Target="../diagrams/quickStyle6.xml"/><Relationship Id="rId5" Type="http://schemas.openxmlformats.org/officeDocument/2006/relationships/tags" Target="../tags/tag32.xml"/><Relationship Id="rId10" Type="http://schemas.openxmlformats.org/officeDocument/2006/relationships/diagramLayout" Target="../diagrams/layout6.xml"/><Relationship Id="rId4" Type="http://schemas.openxmlformats.org/officeDocument/2006/relationships/tags" Target="../tags/tag31.xml"/><Relationship Id="rId9" Type="http://schemas.openxmlformats.org/officeDocument/2006/relationships/diagramData" Target="../diagrams/data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3" Type="http://schemas.openxmlformats.org/officeDocument/2006/relationships/tags" Target="../tags/tag3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vmlDrawing" Target="../drawings/vmlDrawing8.v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10" Type="http://schemas.openxmlformats.org/officeDocument/2006/relationships/image" Target="../media/image21.emf"/><Relationship Id="rId4" Type="http://schemas.openxmlformats.org/officeDocument/2006/relationships/tags" Target="../tags/tag35.xml"/><Relationship Id="rId9" Type="http://schemas.openxmlformats.org/officeDocument/2006/relationships/oleObject" Target="../embeddings/oleObject5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ecsedi.laszlo@hm.gov.hu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hu-HU" smtClean="0"/>
          </a:p>
        </p:txBody>
      </p:sp>
      <p:sp>
        <p:nvSpPr>
          <p:cNvPr id="70659" name="Rectangle 5"/>
          <p:cNvSpPr>
            <a:spLocks noChangeArrowheads="1"/>
          </p:cNvSpPr>
          <p:nvPr/>
        </p:nvSpPr>
        <p:spPr bwMode="auto">
          <a:xfrm>
            <a:off x="755650" y="3284538"/>
            <a:ext cx="8064500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3200">
                <a:latin typeface="Bauhaus 93"/>
              </a:rPr>
              <a:t>A honvédségi lakásügyek aktuális kérdései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zövegdoboz 1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4613"/>
            <a:ext cx="9053513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hu-HU" sz="2000" b="1" u="sng">
                <a:solidFill>
                  <a:srgbClr val="006749"/>
                </a:solidFill>
              </a:rPr>
              <a:t>Referencia kamatozású lakáslízing, akár 2,6% kamatkedvezmény</a:t>
            </a:r>
            <a:r>
              <a:rPr lang="hu-HU" sz="2200" b="1">
                <a:solidFill>
                  <a:srgbClr val="006749"/>
                </a:solidFill>
              </a:rPr>
              <a:t>!</a:t>
            </a:r>
          </a:p>
        </p:txBody>
      </p:sp>
      <p:sp>
        <p:nvSpPr>
          <p:cNvPr id="13" name="Alcím 13"/>
          <p:cNvSpPr txBox="1">
            <a:spLocks/>
          </p:cNvSpPr>
          <p:nvPr/>
        </p:nvSpPr>
        <p:spPr bwMode="auto">
          <a:xfrm>
            <a:off x="11113" y="4667250"/>
            <a:ext cx="8220075" cy="7493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6F5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6F5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6F5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6F5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F5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F5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F5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F5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F5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hu-HU" sz="2400" b="1" kern="0" dirty="0" smtClean="0"/>
              <a:t>HONVÉDSÉGI ALKALMAZOTTAK SZÁMÁRA IGÉNYBE VEHETŐ TOVÁBBI KAMATKEDVEZMÉNY: </a:t>
            </a: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hu-HU" sz="4000" b="1" kern="0" dirty="0" smtClean="0">
                <a:solidFill>
                  <a:srgbClr val="000000"/>
                </a:solidFill>
              </a:rPr>
              <a:t>1%</a:t>
            </a:r>
            <a:endParaRPr lang="hu-HU" sz="4000" b="1" kern="0" dirty="0">
              <a:solidFill>
                <a:srgbClr val="000000"/>
              </a:solidFill>
            </a:endParaRPr>
          </a:p>
        </p:txBody>
      </p:sp>
      <p:sp>
        <p:nvSpPr>
          <p:cNvPr id="14" name="Ötszög 13"/>
          <p:cNvSpPr/>
          <p:nvPr/>
        </p:nvSpPr>
        <p:spPr>
          <a:xfrm>
            <a:off x="95941" y="908720"/>
            <a:ext cx="1571489" cy="936104"/>
          </a:xfrm>
          <a:prstGeom prst="homePlate">
            <a:avLst>
              <a:gd name="adj" fmla="val 17782"/>
            </a:avLst>
          </a:prstGeom>
          <a:solidFill>
            <a:srgbClr val="92D05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b="1" dirty="0">
                <a:solidFill>
                  <a:srgbClr val="000000"/>
                </a:solidFill>
              </a:rPr>
              <a:t>Hűség</a:t>
            </a:r>
          </a:p>
          <a:p>
            <a:pPr algn="ctr">
              <a:defRPr/>
            </a:pPr>
            <a:r>
              <a:rPr lang="hu-HU" b="1" dirty="0">
                <a:solidFill>
                  <a:srgbClr val="000000"/>
                </a:solidFill>
              </a:rPr>
              <a:t>Max </a:t>
            </a:r>
            <a:r>
              <a:rPr lang="hu-HU" b="1" dirty="0">
                <a:solidFill>
                  <a:srgbClr val="000000"/>
                </a:solidFill>
              </a:rPr>
              <a:t>1,6 %</a:t>
            </a:r>
            <a:endParaRPr lang="hu-HU" b="1" dirty="0">
              <a:solidFill>
                <a:srgbClr val="000000"/>
              </a:solidFill>
            </a:endParaRPr>
          </a:p>
        </p:txBody>
      </p:sp>
      <p:graphicFrame>
        <p:nvGraphicFramePr>
          <p:cNvPr id="15" name="Diagram 14"/>
          <p:cNvGraphicFramePr>
            <a:graphicFrameLocks/>
          </p:cNvGraphicFramePr>
          <p:nvPr/>
        </p:nvGraphicFramePr>
        <p:xfrm>
          <a:off x="1169826" y="505227"/>
          <a:ext cx="7382503" cy="1699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Táblázat 15"/>
          <p:cNvGraphicFramePr>
            <a:graphicFrameLocks noGrp="1"/>
          </p:cNvGraphicFramePr>
          <p:nvPr/>
        </p:nvGraphicFramePr>
        <p:xfrm>
          <a:off x="2268538" y="2420938"/>
          <a:ext cx="4464050" cy="187166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324707"/>
                <a:gridCol w="1139788"/>
              </a:tblGrid>
              <a:tr h="480793">
                <a:tc>
                  <a:txBody>
                    <a:bodyPr/>
                    <a:lstStyle/>
                    <a:p>
                      <a:pPr algn="l" rtl="0" fontAlgn="ctr"/>
                      <a:r>
                        <a:rPr lang="hu-HU" sz="1600" u="none" strike="noStrike" dirty="0">
                          <a:effectLst/>
                        </a:rPr>
                        <a:t>Minimálbér – 150e Ft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000" b="1" u="none" strike="noStrike" dirty="0" smtClean="0">
                          <a:effectLst/>
                        </a:rPr>
                        <a:t>0,7%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9542">
                <a:tc>
                  <a:txBody>
                    <a:bodyPr/>
                    <a:lstStyle/>
                    <a:p>
                      <a:pPr algn="l" rtl="0" fontAlgn="ctr"/>
                      <a:r>
                        <a:rPr lang="hu-HU" sz="1600" u="none" strike="noStrike" dirty="0" smtClean="0">
                          <a:effectLst/>
                        </a:rPr>
                        <a:t>150e – </a:t>
                      </a:r>
                      <a:r>
                        <a:rPr lang="hu-HU" sz="1600" u="none" strike="noStrike" dirty="0">
                          <a:effectLst/>
                        </a:rPr>
                        <a:t>250e Ft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000" b="1" u="none" strike="noStrike" dirty="0" smtClean="0">
                          <a:effectLst/>
                        </a:rPr>
                        <a:t>1%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92331">
                <a:tc>
                  <a:txBody>
                    <a:bodyPr/>
                    <a:lstStyle/>
                    <a:p>
                      <a:pPr algn="l" rtl="0" fontAlgn="ctr"/>
                      <a:r>
                        <a:rPr lang="hu-HU" sz="1600" u="none" strike="noStrike" dirty="0">
                          <a:effectLst/>
                        </a:rPr>
                        <a:t>250e – 350e Ft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000" b="1" u="none" strike="noStrike" dirty="0" smtClean="0">
                          <a:effectLst/>
                        </a:rPr>
                        <a:t>1,3%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9542">
                <a:tc>
                  <a:txBody>
                    <a:bodyPr/>
                    <a:lstStyle/>
                    <a:p>
                      <a:pPr algn="l" rtl="0" fontAlgn="ctr"/>
                      <a:r>
                        <a:rPr lang="hu-HU" sz="1600" u="none" strike="noStrike" dirty="0" smtClean="0">
                          <a:effectLst/>
                        </a:rPr>
                        <a:t>350e</a:t>
                      </a:r>
                      <a:r>
                        <a:rPr lang="hu-HU" sz="1600" u="none" strike="noStrike" baseline="0" dirty="0" smtClean="0">
                          <a:effectLst/>
                        </a:rPr>
                        <a:t> Ft felett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000" b="1" u="none" strike="noStrike" dirty="0" smtClean="0">
                          <a:effectLst/>
                        </a:rPr>
                        <a:t>1,5%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Lefelé nyíl 16"/>
          <p:cNvSpPr/>
          <p:nvPr/>
        </p:nvSpPr>
        <p:spPr>
          <a:xfrm>
            <a:off x="4152900" y="1916113"/>
            <a:ext cx="490538" cy="433387"/>
          </a:xfrm>
          <a:prstGeom prst="downArrow">
            <a:avLst/>
          </a:prstGeom>
          <a:solidFill>
            <a:srgbClr val="92D050"/>
          </a:solidFill>
          <a:ln>
            <a:solidFill>
              <a:srgbClr val="76A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18" name="Téglalap 17"/>
          <p:cNvSpPr/>
          <p:nvPr>
            <p:custDataLst>
              <p:tags r:id="rId2"/>
            </p:custDataLst>
          </p:nvPr>
        </p:nvSpPr>
        <p:spPr>
          <a:xfrm>
            <a:off x="8155212" y="620689"/>
            <a:ext cx="917556" cy="4794962"/>
          </a:xfrm>
          <a:prstGeom prst="rect">
            <a:avLst/>
          </a:prstGeom>
          <a:solidFill>
            <a:srgbClr val="92D05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hu-HU" sz="2400" b="1" dirty="0" err="1">
                <a:solidFill>
                  <a:srgbClr val="000000"/>
                </a:solidFill>
              </a:rPr>
              <a:t>Összkedvezmény</a:t>
            </a:r>
            <a:r>
              <a:rPr lang="hu-HU" sz="2400" b="1" dirty="0">
                <a:solidFill>
                  <a:srgbClr val="000000"/>
                </a:solidFill>
              </a:rPr>
              <a:t>: </a:t>
            </a:r>
            <a:r>
              <a:rPr lang="hu-HU" sz="2500" b="1" dirty="0">
                <a:solidFill>
                  <a:srgbClr val="000000"/>
                </a:solidFill>
              </a:rPr>
              <a:t>MAX 2,6% </a:t>
            </a:r>
            <a:endParaRPr lang="hu-HU" sz="25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zövegdoboz 1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4613"/>
            <a:ext cx="9053513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hu-HU" sz="2000" b="1" u="sng">
                <a:solidFill>
                  <a:srgbClr val="006749"/>
                </a:solidFill>
              </a:rPr>
              <a:t>5 éves fix kamatperiódusú lakáslízing 1% kamatkedvezmény</a:t>
            </a:r>
            <a:r>
              <a:rPr lang="hu-HU" sz="2200" b="1">
                <a:solidFill>
                  <a:srgbClr val="006749"/>
                </a:solidFill>
              </a:rPr>
              <a:t>!</a:t>
            </a:r>
          </a:p>
        </p:txBody>
      </p:sp>
      <p:graphicFrame>
        <p:nvGraphicFramePr>
          <p:cNvPr id="15" name="Diagram 14"/>
          <p:cNvGraphicFramePr>
            <a:graphicFrameLocks/>
          </p:cNvGraphicFramePr>
          <p:nvPr/>
        </p:nvGraphicFramePr>
        <p:xfrm>
          <a:off x="1169826" y="505227"/>
          <a:ext cx="7382503" cy="1699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Lefelé nyíl 16"/>
          <p:cNvSpPr/>
          <p:nvPr/>
        </p:nvSpPr>
        <p:spPr>
          <a:xfrm>
            <a:off x="4037013" y="3068638"/>
            <a:ext cx="490537" cy="715962"/>
          </a:xfrm>
          <a:prstGeom prst="downArrow">
            <a:avLst/>
          </a:prstGeom>
          <a:solidFill>
            <a:srgbClr val="92D050"/>
          </a:solidFill>
          <a:ln>
            <a:solidFill>
              <a:srgbClr val="76A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9" name="Ötszög 8"/>
          <p:cNvSpPr/>
          <p:nvPr/>
        </p:nvSpPr>
        <p:spPr>
          <a:xfrm>
            <a:off x="397786" y="1348634"/>
            <a:ext cx="1711870" cy="1236462"/>
          </a:xfrm>
          <a:prstGeom prst="homePlate">
            <a:avLst>
              <a:gd name="adj" fmla="val 17782"/>
            </a:avLst>
          </a:prstGeom>
          <a:solidFill>
            <a:srgbClr val="92D05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700" b="1" dirty="0">
                <a:solidFill>
                  <a:srgbClr val="000000"/>
                </a:solidFill>
              </a:rPr>
              <a:t>Bizalom kamat kedvezmény feltétele</a:t>
            </a:r>
            <a:endParaRPr lang="hu-HU" sz="1700" b="1" dirty="0">
              <a:solidFill>
                <a:srgbClr val="000000"/>
              </a:solidFill>
            </a:endParaRPr>
          </a:p>
        </p:txBody>
      </p:sp>
      <p:graphicFrame>
        <p:nvGraphicFramePr>
          <p:cNvPr id="10" name="Diagram 9"/>
          <p:cNvGraphicFramePr>
            <a:graphicFrameLocks/>
          </p:cNvGraphicFramePr>
          <p:nvPr/>
        </p:nvGraphicFramePr>
        <p:xfrm>
          <a:off x="1322226" y="657627"/>
          <a:ext cx="7382503" cy="1699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Diagram 19"/>
          <p:cNvGraphicFramePr>
            <a:graphicFrameLocks/>
          </p:cNvGraphicFramePr>
          <p:nvPr/>
        </p:nvGraphicFramePr>
        <p:xfrm>
          <a:off x="1979712" y="809679"/>
          <a:ext cx="6937495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1929" name="Szövegdoboz 20"/>
          <p:cNvSpPr txBox="1">
            <a:spLocks noChangeArrowheads="1"/>
          </p:cNvSpPr>
          <p:nvPr/>
        </p:nvSpPr>
        <p:spPr bwMode="auto">
          <a:xfrm rot="10800000" flipV="1">
            <a:off x="2627313" y="1868488"/>
            <a:ext cx="4248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000" b="1">
                <a:solidFill>
                  <a:srgbClr val="FFFFFF"/>
                </a:solidFill>
              </a:rPr>
              <a:t>Minimum 150.000 Ft jövedelem</a:t>
            </a:r>
          </a:p>
        </p:txBody>
      </p:sp>
      <p:sp>
        <p:nvSpPr>
          <p:cNvPr id="81930" name="Téglalap 60"/>
          <p:cNvSpPr>
            <a:spLocks noChangeArrowheads="1"/>
          </p:cNvSpPr>
          <p:nvPr/>
        </p:nvSpPr>
        <p:spPr bwMode="auto">
          <a:xfrm>
            <a:off x="398463" y="4005263"/>
            <a:ext cx="8205787" cy="1295400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hu-HU" sz="3600">
                <a:solidFill>
                  <a:srgbClr val="000000"/>
                </a:solidFill>
              </a:rPr>
              <a:t>1 % kamatkedvezmény új és használt lakásra egyaránt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438"/>
            <a:ext cx="8229600" cy="777875"/>
          </a:xfrm>
        </p:spPr>
        <p:txBody>
          <a:bodyPr/>
          <a:lstStyle/>
          <a:p>
            <a:pPr eaLnBrk="1" hangingPunct="1"/>
            <a:r>
              <a:rPr lang="hu-HU" sz="3000" b="1" smtClean="0">
                <a:latin typeface="Comic Sans MS" pitchFamily="66" charset="0"/>
              </a:rPr>
              <a:t>Főbb jellemzők</a:t>
            </a:r>
            <a:endParaRPr lang="en-US" sz="3000" b="1" smtClean="0">
              <a:latin typeface="Comic Sans MS" pitchFamily="66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765175"/>
            <a:ext cx="8496300" cy="4752975"/>
          </a:xfrm>
        </p:spPr>
        <p:txBody>
          <a:bodyPr/>
          <a:lstStyle/>
          <a:p>
            <a:pPr marL="609600" indent="-609600" eaLnBrk="1" hangingPunct="1">
              <a:buFontTx/>
              <a:buNone/>
              <a:defRPr/>
            </a:pPr>
            <a:r>
              <a:rPr lang="hu-HU" sz="2000" b="1" dirty="0" smtClean="0">
                <a:solidFill>
                  <a:srgbClr val="007635"/>
                </a:solidFill>
                <a:latin typeface="Comic Sans MS" pitchFamily="66" charset="0"/>
              </a:rPr>
              <a:t>Alsó </a:t>
            </a:r>
            <a:r>
              <a:rPr lang="hu-HU" sz="2000" b="1" dirty="0">
                <a:solidFill>
                  <a:srgbClr val="007635"/>
                </a:solidFill>
                <a:latin typeface="Comic Sans MS" pitchFamily="66" charset="0"/>
              </a:rPr>
              <a:t>finanszírozási határ: nettó 3 </a:t>
            </a:r>
            <a:r>
              <a:rPr lang="hu-HU" sz="2000" b="1" dirty="0" err="1">
                <a:solidFill>
                  <a:srgbClr val="007635"/>
                </a:solidFill>
                <a:latin typeface="Comic Sans MS" pitchFamily="66" charset="0"/>
              </a:rPr>
              <a:t>MFt</a:t>
            </a:r>
            <a:r>
              <a:rPr lang="hu-HU" sz="2000" b="1" dirty="0">
                <a:solidFill>
                  <a:srgbClr val="007635"/>
                </a:solidFill>
                <a:latin typeface="Comic Sans MS" pitchFamily="66" charset="0"/>
              </a:rPr>
              <a:t> (bruttó 3,75 </a:t>
            </a:r>
            <a:r>
              <a:rPr lang="hu-HU" sz="2000" b="1" dirty="0" err="1">
                <a:solidFill>
                  <a:srgbClr val="007635"/>
                </a:solidFill>
                <a:latin typeface="Comic Sans MS" pitchFamily="66" charset="0"/>
              </a:rPr>
              <a:t>MFt</a:t>
            </a:r>
            <a:r>
              <a:rPr lang="hu-HU" sz="2000" b="1" dirty="0">
                <a:solidFill>
                  <a:srgbClr val="007635"/>
                </a:solidFill>
                <a:latin typeface="Comic Sans MS" pitchFamily="66" charset="0"/>
              </a:rPr>
              <a:t>)</a:t>
            </a:r>
          </a:p>
          <a:p>
            <a:pPr marL="0" lvl="1" indent="-609600" eaLnBrk="1" hangingPunct="1">
              <a:spcBef>
                <a:spcPts val="0"/>
              </a:spcBef>
              <a:buFontTx/>
              <a:buNone/>
              <a:defRPr/>
            </a:pPr>
            <a:r>
              <a:rPr lang="hu-HU" sz="2000" b="1" dirty="0" smtClean="0">
                <a:solidFill>
                  <a:srgbClr val="007635"/>
                </a:solidFill>
                <a:latin typeface="Comic Sans MS" pitchFamily="66" charset="0"/>
              </a:rPr>
              <a:t>Devizanem: </a:t>
            </a:r>
            <a:r>
              <a:rPr lang="hu-HU" sz="2000" b="1" dirty="0" smtClean="0">
                <a:latin typeface="Comic Sans MS" pitchFamily="66" charset="0"/>
              </a:rPr>
              <a:t>HUF</a:t>
            </a:r>
            <a:endParaRPr lang="hu-HU" sz="2000" b="1" dirty="0">
              <a:latin typeface="Comic Sans MS" pitchFamily="66" charset="0"/>
            </a:endParaRPr>
          </a:p>
          <a:p>
            <a:pPr marL="609600" indent="-609600" eaLnBrk="1" hangingPunct="1">
              <a:buFontTx/>
              <a:buNone/>
              <a:defRPr/>
            </a:pPr>
            <a:r>
              <a:rPr lang="hu-HU" sz="2000" b="1" dirty="0" smtClean="0">
                <a:solidFill>
                  <a:srgbClr val="007635"/>
                </a:solidFill>
                <a:latin typeface="Comic Sans MS" pitchFamily="66" charset="0"/>
              </a:rPr>
              <a:t>Futamidő: </a:t>
            </a:r>
            <a:r>
              <a:rPr lang="hu-HU" sz="2000" b="1" dirty="0" smtClean="0">
                <a:latin typeface="Comic Sans MS" pitchFamily="66" charset="0"/>
              </a:rPr>
              <a:t>5-25 (egyedi esetben 35) év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hu-HU" sz="2000" b="1" dirty="0">
              <a:latin typeface="Comic Sans MS" pitchFamily="66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hu-HU" sz="3000" b="1" dirty="0">
                <a:latin typeface="Comic Sans MS" pitchFamily="66" charset="0"/>
                <a:ea typeface="+mj-ea"/>
                <a:cs typeface="+mj-cs"/>
              </a:rPr>
              <a:t>Lízingelhető </a:t>
            </a:r>
            <a:r>
              <a:rPr lang="hu-HU" sz="3000" b="1" dirty="0" smtClean="0">
                <a:latin typeface="Comic Sans MS" pitchFamily="66" charset="0"/>
                <a:ea typeface="+mj-ea"/>
                <a:cs typeface="+mj-cs"/>
              </a:rPr>
              <a:t>ingatlanok</a:t>
            </a:r>
            <a:endParaRPr lang="hu-HU" sz="3000" b="1" dirty="0">
              <a:latin typeface="Comic Sans MS" pitchFamily="66" charset="0"/>
              <a:ea typeface="+mj-ea"/>
              <a:cs typeface="+mj-cs"/>
            </a:endParaRPr>
          </a:p>
          <a:p>
            <a:pPr eaLnBrk="1" hangingPunct="1">
              <a:defRPr/>
            </a:pPr>
            <a:r>
              <a:rPr lang="hu-HU" sz="2000" b="1" dirty="0">
                <a:latin typeface="Comic Sans MS" pitchFamily="66" charset="0"/>
              </a:rPr>
              <a:t>Új építésű lakóingatlan </a:t>
            </a:r>
          </a:p>
          <a:p>
            <a:pPr lvl="1" eaLnBrk="1" hangingPunct="1">
              <a:defRPr/>
            </a:pPr>
            <a:r>
              <a:rPr lang="hu-HU" sz="1600" b="1" dirty="0"/>
              <a:t>L</a:t>
            </a:r>
            <a:r>
              <a:rPr lang="hu-HU" sz="1600" b="1" dirty="0">
                <a:latin typeface="Comic Sans MS" pitchFamily="66" charset="0"/>
              </a:rPr>
              <a:t>akás, ház, sorház</a:t>
            </a:r>
          </a:p>
          <a:p>
            <a:pPr lvl="1" eaLnBrk="1" hangingPunct="1">
              <a:defRPr/>
            </a:pPr>
            <a:r>
              <a:rPr lang="hu-HU" sz="1600" b="1" dirty="0" err="1"/>
              <a:t>A</a:t>
            </a:r>
            <a:r>
              <a:rPr lang="hu-HU" sz="1600" b="1" dirty="0" err="1">
                <a:latin typeface="Comic Sans MS" pitchFamily="66" charset="0"/>
              </a:rPr>
              <a:t>lbetétes</a:t>
            </a:r>
            <a:r>
              <a:rPr lang="hu-HU" sz="1600" b="1" dirty="0">
                <a:latin typeface="Comic Sans MS" pitchFamily="66" charset="0"/>
              </a:rPr>
              <a:t> vagy osztatlan közös tulajdon, használati megállapodással</a:t>
            </a:r>
          </a:p>
          <a:p>
            <a:pPr lvl="1" eaLnBrk="1" hangingPunct="1">
              <a:defRPr/>
            </a:pPr>
            <a:r>
              <a:rPr lang="hu-HU" sz="1600" b="1" dirty="0">
                <a:latin typeface="Comic Sans MS" pitchFamily="66" charset="0"/>
              </a:rPr>
              <a:t>Épülőfélben lévő vagy </a:t>
            </a:r>
            <a:r>
              <a:rPr lang="hu-HU" sz="1600" b="1" dirty="0" smtClean="0">
                <a:latin typeface="Comic Sans MS" pitchFamily="66" charset="0"/>
              </a:rPr>
              <a:t>kész</a:t>
            </a:r>
            <a:endParaRPr lang="hu-HU" sz="2000" b="1" dirty="0"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hu-HU" sz="2000" b="1" dirty="0">
                <a:latin typeface="Comic Sans MS" pitchFamily="66" charset="0"/>
              </a:rPr>
              <a:t>Használt lakóingatlan</a:t>
            </a:r>
          </a:p>
          <a:p>
            <a:pPr lvl="1" eaLnBrk="1" hangingPunct="1">
              <a:defRPr/>
            </a:pPr>
            <a:r>
              <a:rPr lang="hu-HU" sz="1600" b="1" dirty="0">
                <a:latin typeface="Comic Sans MS" pitchFamily="66" charset="0"/>
              </a:rPr>
              <a:t>Lakás, ház, </a:t>
            </a:r>
            <a:r>
              <a:rPr lang="hu-HU" sz="1600" b="1" dirty="0" smtClean="0">
                <a:latin typeface="Comic Sans MS" pitchFamily="66" charset="0"/>
              </a:rPr>
              <a:t>sorház</a:t>
            </a:r>
            <a:endParaRPr lang="hu-HU" sz="2000" b="1" dirty="0"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hu-HU" sz="2000" b="1" dirty="0">
                <a:latin typeface="Comic Sans MS" pitchFamily="66" charset="0"/>
              </a:rPr>
              <a:t>Lakáshoz tartozó kiegészítő ingatlan (pl. garázs, tároló, gépkocsi beálló)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hu-HU" sz="1600" b="1" dirty="0" smtClean="0">
              <a:latin typeface="Comic Sans MS" pitchFamily="66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hu-HU" sz="1600" b="1" dirty="0" smtClean="0">
                <a:latin typeface="Comic Sans MS" pitchFamily="66" charset="0"/>
              </a:rPr>
              <a:t>			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hu-HU" sz="18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hu-HU" sz="2000" b="1" dirty="0" smtClean="0">
              <a:latin typeface="Comic Sans MS" pitchFamily="66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hu-HU" sz="2000" dirty="0" smtClean="0">
              <a:latin typeface="Comic Sans MS" pitchFamily="66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hu-HU" sz="20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3200"/>
            <a:ext cx="8229600" cy="704850"/>
          </a:xfrm>
        </p:spPr>
        <p:txBody>
          <a:bodyPr/>
          <a:lstStyle/>
          <a:p>
            <a:pPr eaLnBrk="1" hangingPunct="1"/>
            <a:r>
              <a:rPr lang="hu-HU" b="1" smtClean="0">
                <a:latin typeface="Comic Sans MS" pitchFamily="66" charset="0"/>
              </a:rPr>
              <a:t>Maximális finanszírozás </a:t>
            </a:r>
            <a:r>
              <a:rPr lang="hu-HU" b="1" smtClean="0">
                <a:solidFill>
                  <a:srgbClr val="FF0000"/>
                </a:solidFill>
                <a:latin typeface="Comic Sans MS" pitchFamily="66" charset="0"/>
              </a:rPr>
              <a:t>új és használt lakás </a:t>
            </a:r>
            <a:r>
              <a:rPr lang="hu-HU" b="1" smtClean="0">
                <a:latin typeface="Comic Sans MS" pitchFamily="66" charset="0"/>
              </a:rPr>
              <a:t>esetén</a:t>
            </a:r>
            <a:endParaRPr lang="en-US" b="1" smtClean="0">
              <a:latin typeface="Comic Sans MS" pitchFamily="66" charset="0"/>
            </a:endParaRPr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44525" y="1196975"/>
            <a:ext cx="8208963" cy="316865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endParaRPr lang="hu-HU" sz="2800" b="1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609600" indent="-609600" eaLnBrk="1" hangingPunct="1">
              <a:buFontTx/>
              <a:buNone/>
            </a:pPr>
            <a:endParaRPr lang="hu-HU" sz="2800" b="1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178209" name="Group 33"/>
          <p:cNvGraphicFramePr>
            <a:graphicFrameLocks noGrp="1"/>
          </p:cNvGraphicFramePr>
          <p:nvPr>
            <p:ph sz="half" idx="4294967295"/>
          </p:nvPr>
        </p:nvGraphicFramePr>
        <p:xfrm>
          <a:off x="1259632" y="1484784"/>
          <a:ext cx="6408712" cy="2160240"/>
        </p:xfrm>
        <a:graphic>
          <a:graphicData uri="http://schemas.openxmlformats.org/drawingml/2006/table">
            <a:tbl>
              <a:tblPr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6408712"/>
              </a:tblGrid>
              <a:tr h="10504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Magánszemélyek esetén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11098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Max. a piaci ár*  80%-a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F5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83972" name="Text Box 58"/>
          <p:cNvSpPr txBox="1">
            <a:spLocks noChangeArrowheads="1"/>
          </p:cNvSpPr>
          <p:nvPr/>
        </p:nvSpPr>
        <p:spPr bwMode="auto">
          <a:xfrm>
            <a:off x="293688" y="4149725"/>
            <a:ext cx="8532812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>
                <a:solidFill>
                  <a:srgbClr val="006F51"/>
                </a:solidFill>
                <a:latin typeface="Comic Sans MS" pitchFamily="66" charset="0"/>
              </a:rPr>
              <a:t>*</a:t>
            </a:r>
            <a:r>
              <a:rPr lang="hu-HU" sz="2000" b="1">
                <a:solidFill>
                  <a:srgbClr val="006F51"/>
                </a:solidFill>
                <a:latin typeface="Comic Sans MS" pitchFamily="66" charset="0"/>
              </a:rPr>
              <a:t>piaci ár = értékbecslő által megállapított érték, eltérhet az adásvételi szerződésben szereplőtől</a:t>
            </a:r>
          </a:p>
          <a:p>
            <a:endParaRPr lang="hu-HU" sz="2000" b="1">
              <a:solidFill>
                <a:srgbClr val="006F51"/>
              </a:solidFill>
              <a:latin typeface="Comic Sans MS" pitchFamily="66" charset="0"/>
            </a:endParaRPr>
          </a:p>
          <a:p>
            <a:r>
              <a:rPr lang="hu-HU" sz="2000" b="1">
                <a:solidFill>
                  <a:srgbClr val="006F51"/>
                </a:solidFill>
                <a:latin typeface="Comic Sans MS" pitchFamily="66" charset="0"/>
              </a:rPr>
              <a:t>Településkategóriától is függ az adható max. összeg.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1700213"/>
            <a:ext cx="8229600" cy="4929187"/>
          </a:xfrm>
        </p:spPr>
        <p:txBody>
          <a:bodyPr/>
          <a:lstStyle/>
          <a:p>
            <a:pPr lvl="2">
              <a:lnSpc>
                <a:spcPct val="80000"/>
              </a:lnSpc>
              <a:buFontTx/>
              <a:buNone/>
            </a:pPr>
            <a:endParaRPr lang="hu-HU" sz="1000" smtClean="0">
              <a:latin typeface="Calibri" pitchFamily="34" charset="0"/>
            </a:endParaRPr>
          </a:p>
          <a:p>
            <a:pPr lvl="2">
              <a:lnSpc>
                <a:spcPct val="80000"/>
              </a:lnSpc>
            </a:pPr>
            <a:endParaRPr lang="hu-HU" sz="1000" smtClean="0">
              <a:latin typeface="Calibri" pitchFamily="34" charset="0"/>
            </a:endParaRP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971550" y="260350"/>
            <a:ext cx="79200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3200">
                <a:solidFill>
                  <a:srgbClr val="0033CC"/>
                </a:solidFill>
                <a:latin typeface="Arial Black" pitchFamily="34" charset="0"/>
                <a:ea typeface="Aharoni"/>
                <a:cs typeface="Aharoni"/>
              </a:rPr>
              <a:t>L A K Á S E L I D E G E N Í T É S </a:t>
            </a: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501650" y="1773238"/>
            <a:ext cx="8642350" cy="4895850"/>
          </a:xfrm>
          <a:prstGeom prst="rect">
            <a:avLst/>
          </a:prstGeom>
          <a:solidFill>
            <a:schemeClr val="accent3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>
              <a:defRPr/>
            </a:pPr>
            <a:endParaRPr lang="hu-HU" dirty="0">
              <a:solidFill>
                <a:srgbClr val="006F51"/>
              </a:solidFill>
            </a:endParaRPr>
          </a:p>
          <a:p>
            <a:pPr marL="342900" indent="-342900">
              <a:buFontTx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</a:rPr>
              <a:t> A honvédelmi tárca </a:t>
            </a:r>
            <a:r>
              <a:rPr lang="hu-HU" sz="2000" b="1" dirty="0">
                <a:solidFill>
                  <a:srgbClr val="FF3300"/>
                </a:solidFill>
              </a:rPr>
              <a:t>folytatja </a:t>
            </a:r>
            <a:r>
              <a:rPr lang="hu-HU" sz="2000" b="1" dirty="0">
                <a:solidFill>
                  <a:schemeClr val="bg1"/>
                </a:solidFill>
              </a:rPr>
              <a:t>a </a:t>
            </a:r>
            <a:r>
              <a:rPr lang="hu-HU" sz="2000" b="1" dirty="0">
                <a:solidFill>
                  <a:schemeClr val="bg1"/>
                </a:solidFill>
              </a:rPr>
              <a:t>szolgálati </a:t>
            </a:r>
            <a:r>
              <a:rPr lang="hu-HU" sz="2000" b="1" dirty="0">
                <a:solidFill>
                  <a:schemeClr val="bg1"/>
                </a:solidFill>
              </a:rPr>
              <a:t>lakások </a:t>
            </a:r>
            <a:r>
              <a:rPr lang="hu-HU" sz="2000" b="1" dirty="0">
                <a:solidFill>
                  <a:srgbClr val="FF3300"/>
                </a:solidFill>
              </a:rPr>
              <a:t>értékesítését</a:t>
            </a:r>
            <a:r>
              <a:rPr lang="hu-HU" sz="2000" b="1" dirty="0">
                <a:solidFill>
                  <a:schemeClr val="bg1"/>
                </a:solidFill>
              </a:rPr>
              <a:t>. </a:t>
            </a:r>
          </a:p>
          <a:p>
            <a:pPr marL="342900" indent="-342900">
              <a:buFontTx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</a:rPr>
              <a:t> A Honvédelmi Minisztérium rendelkezése alatt lévő lakások </a:t>
            </a:r>
          </a:p>
          <a:p>
            <a:pPr marL="342900" indent="-342900">
              <a:defRPr/>
            </a:pPr>
            <a:r>
              <a:rPr lang="hu-HU" sz="2000" b="1" dirty="0">
                <a:solidFill>
                  <a:schemeClr val="bg1"/>
                </a:solidFill>
              </a:rPr>
              <a:t>és helyiségek elidegenítésének feltételeiről szóló </a:t>
            </a:r>
          </a:p>
          <a:p>
            <a:pPr marL="342900" indent="-342900">
              <a:defRPr/>
            </a:pPr>
            <a:r>
              <a:rPr lang="hu-HU" sz="2000" b="1" dirty="0">
                <a:solidFill>
                  <a:schemeClr val="bg1"/>
                </a:solidFill>
              </a:rPr>
              <a:t>                                 </a:t>
            </a:r>
            <a:r>
              <a:rPr lang="hu-HU" sz="2000" b="1" dirty="0">
                <a:solidFill>
                  <a:srgbClr val="FF3300"/>
                </a:solidFill>
              </a:rPr>
              <a:t>8/2013. (VIII. 9.) HM rendelet</a:t>
            </a:r>
          </a:p>
          <a:p>
            <a:pPr marL="342900" indent="-342900">
              <a:buFontTx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</a:rPr>
              <a:t> </a:t>
            </a:r>
            <a:r>
              <a:rPr lang="hu-HU" sz="2000" b="1" dirty="0">
                <a:solidFill>
                  <a:srgbClr val="FF3300"/>
                </a:solidFill>
              </a:rPr>
              <a:t>„kedvezményes”</a:t>
            </a:r>
            <a:r>
              <a:rPr lang="hu-HU" sz="2000" b="1" dirty="0">
                <a:solidFill>
                  <a:schemeClr val="bg1"/>
                </a:solidFill>
              </a:rPr>
              <a:t> lakáselidegenítésre lehetőség lesz: </a:t>
            </a:r>
          </a:p>
          <a:p>
            <a:pPr marL="342900" indent="-342900">
              <a:buFontTx/>
              <a:buAutoNum type="arabicPeriod"/>
              <a:defRPr/>
            </a:pPr>
            <a:r>
              <a:rPr lang="hu-HU" b="1" dirty="0">
                <a:solidFill>
                  <a:schemeClr val="bg1"/>
                </a:solidFill>
              </a:rPr>
              <a:t>azon bérlőknél akik nem a HM Központi Lakásbizottság felmentő </a:t>
            </a:r>
          </a:p>
          <a:p>
            <a:pPr marL="342900" indent="-342900">
              <a:defRPr/>
            </a:pPr>
            <a:r>
              <a:rPr lang="hu-HU" b="1" dirty="0">
                <a:solidFill>
                  <a:schemeClr val="bg1"/>
                </a:solidFill>
              </a:rPr>
              <a:t> döntése révén részesültek HM rendelkezésű lakás juttatásában </a:t>
            </a:r>
            <a:r>
              <a:rPr lang="hu-HU" b="1" dirty="0">
                <a:solidFill>
                  <a:srgbClr val="FF3300"/>
                </a:solidFill>
              </a:rPr>
              <a:t>(„tiszta lap”),</a:t>
            </a:r>
            <a:r>
              <a:rPr lang="hu-HU" b="1" dirty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defRPr/>
            </a:pPr>
            <a:r>
              <a:rPr lang="hu-HU" b="1" dirty="0">
                <a:solidFill>
                  <a:schemeClr val="bg1"/>
                </a:solidFill>
              </a:rPr>
              <a:t>vagy</a:t>
            </a:r>
          </a:p>
          <a:p>
            <a:pPr marL="342900" indent="-342900">
              <a:defRPr/>
            </a:pPr>
            <a:r>
              <a:rPr lang="hu-HU" b="1" dirty="0">
                <a:solidFill>
                  <a:schemeClr val="bg1"/>
                </a:solidFill>
              </a:rPr>
              <a:t>2. akik HM KLB felmentéssel kaptak lakást és visszafizetik a kapott pénzbeli </a:t>
            </a:r>
          </a:p>
          <a:p>
            <a:pPr marL="342900" indent="-342900">
              <a:defRPr/>
            </a:pPr>
            <a:r>
              <a:rPr lang="hu-HU" b="1" dirty="0">
                <a:solidFill>
                  <a:schemeClr val="bg1"/>
                </a:solidFill>
              </a:rPr>
              <a:t>támogatást </a:t>
            </a:r>
            <a:r>
              <a:rPr lang="hu-HU" b="1" dirty="0">
                <a:solidFill>
                  <a:srgbClr val="FF3300"/>
                </a:solidFill>
              </a:rPr>
              <a:t>(„tiszta lap teremtése”)</a:t>
            </a:r>
            <a:r>
              <a:rPr lang="hu-HU" b="1" dirty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defRPr/>
            </a:pPr>
            <a:endParaRPr lang="hu-H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sz="2800" smtClean="0">
                <a:solidFill>
                  <a:srgbClr val="FFFF00"/>
                </a:solidFill>
                <a:latin typeface="Arial Black" pitchFamily="34" charset="0"/>
              </a:rPr>
              <a:t>KEDVEZMÉNYES LAKÁSÉRTÉKESÍTÉS:</a:t>
            </a:r>
          </a:p>
        </p:txBody>
      </p:sp>
      <p:sp>
        <p:nvSpPr>
          <p:cNvPr id="86019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557338"/>
            <a:ext cx="8147050" cy="4924425"/>
          </a:xfrm>
        </p:spPr>
        <p:txBody>
          <a:bodyPr/>
          <a:lstStyle/>
          <a:p>
            <a:endParaRPr lang="hu-HU" smtClean="0"/>
          </a:p>
        </p:txBody>
      </p:sp>
      <p:sp>
        <p:nvSpPr>
          <p:cNvPr id="86020" name="AutoShape 5"/>
          <p:cNvSpPr>
            <a:spLocks noChangeArrowheads="1"/>
          </p:cNvSpPr>
          <p:nvPr/>
        </p:nvSpPr>
        <p:spPr bwMode="auto">
          <a:xfrm>
            <a:off x="250825" y="765175"/>
            <a:ext cx="8604250" cy="5111750"/>
          </a:xfrm>
          <a:prstGeom prst="vertic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hu-HU"/>
          </a:p>
        </p:txBody>
      </p:sp>
      <p:sp>
        <p:nvSpPr>
          <p:cNvPr id="86021" name="Rectangle 6"/>
          <p:cNvSpPr>
            <a:spLocks noChangeArrowheads="1"/>
          </p:cNvSpPr>
          <p:nvPr/>
        </p:nvSpPr>
        <p:spPr bwMode="auto">
          <a:xfrm>
            <a:off x="250825" y="620713"/>
            <a:ext cx="7921625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06" tIns="45653" rIns="91306" bIns="45653"/>
          <a:lstStyle/>
          <a:p>
            <a:pPr marL="341313" indent="-341313" eaLnBrk="0" hangingPunct="0">
              <a:spcBef>
                <a:spcPct val="20000"/>
              </a:spcBef>
              <a:buFontTx/>
              <a:buChar char="•"/>
            </a:pPr>
            <a:endParaRPr lang="hu-HU" sz="900" b="1">
              <a:solidFill>
                <a:srgbClr val="006F51"/>
              </a:solidFill>
              <a:latin typeface="Calibri" pitchFamily="34" charset="0"/>
            </a:endParaRPr>
          </a:p>
          <a:p>
            <a:pPr marL="341313" indent="-341313" eaLnBrk="0" hangingPunct="0">
              <a:spcBef>
                <a:spcPct val="20000"/>
              </a:spcBef>
              <a:buFontTx/>
              <a:buChar char="•"/>
            </a:pPr>
            <a:endParaRPr lang="hu-HU" sz="900" b="1">
              <a:solidFill>
                <a:srgbClr val="006F51"/>
              </a:solidFill>
              <a:latin typeface="Calibri" pitchFamily="34" charset="0"/>
            </a:endParaRPr>
          </a:p>
          <a:p>
            <a:pPr marL="341313" indent="-341313" eaLnBrk="0" hangingPunct="0">
              <a:spcBef>
                <a:spcPct val="20000"/>
              </a:spcBef>
            </a:pPr>
            <a:endParaRPr lang="hu-HU" sz="2000" b="1">
              <a:solidFill>
                <a:srgbClr val="006F51"/>
              </a:solidFill>
              <a:latin typeface="Calibri" pitchFamily="34" charset="0"/>
            </a:endParaRPr>
          </a:p>
          <a:p>
            <a:pPr marL="341313" indent="-341313" eaLnBrk="0" hangingPunct="0">
              <a:spcBef>
                <a:spcPct val="20000"/>
              </a:spcBef>
            </a:pPr>
            <a:r>
              <a:rPr lang="hu-HU" sz="1600" b="1">
                <a:solidFill>
                  <a:srgbClr val="006F51"/>
                </a:solidFill>
                <a:latin typeface="Arial Black" pitchFamily="34" charset="0"/>
              </a:rPr>
              <a:t>                 A </a:t>
            </a:r>
            <a:r>
              <a:rPr lang="hu-HU" sz="1600" b="1">
                <a:solidFill>
                  <a:srgbClr val="0000FF"/>
                </a:solidFill>
                <a:latin typeface="Arial Black" pitchFamily="34" charset="0"/>
              </a:rPr>
              <a:t>„kedvezményes” elidegenítés: </a:t>
            </a:r>
            <a:r>
              <a:rPr lang="hu-HU" sz="1600">
                <a:solidFill>
                  <a:srgbClr val="006F51"/>
                </a:solidFill>
                <a:latin typeface="Arial Black" pitchFamily="34" charset="0"/>
              </a:rPr>
              <a:t>teljesülési ár =</a:t>
            </a:r>
          </a:p>
          <a:p>
            <a:pPr marL="341313" indent="-341313" eaLnBrk="0" hangingPunct="0">
              <a:spcBef>
                <a:spcPct val="20000"/>
              </a:spcBef>
            </a:pPr>
            <a:r>
              <a:rPr lang="hu-HU" sz="1600">
                <a:solidFill>
                  <a:srgbClr val="006F51"/>
                </a:solidFill>
                <a:latin typeface="Arial Black" pitchFamily="34" charset="0"/>
              </a:rPr>
              <a:t>			</a:t>
            </a:r>
            <a:r>
              <a:rPr lang="hu-HU" sz="1600" b="1">
                <a:solidFill>
                  <a:schemeClr val="bg1"/>
                </a:solidFill>
                <a:latin typeface="Arial Black" pitchFamily="34" charset="0"/>
              </a:rPr>
              <a:t> „minél gyorsabban fizetem, annál olcsóbb”:</a:t>
            </a:r>
          </a:p>
          <a:p>
            <a:pPr marL="1139825" lvl="2" indent="-227013" eaLnBrk="0" hangingPunct="0">
              <a:spcBef>
                <a:spcPct val="20000"/>
              </a:spcBef>
              <a:buFontTx/>
              <a:buChar char="•"/>
            </a:pPr>
            <a:r>
              <a:rPr lang="hu-HU" sz="1600" b="1">
                <a:solidFill>
                  <a:srgbClr val="0000FF"/>
                </a:solidFill>
                <a:latin typeface="Arial Black" pitchFamily="34" charset="0"/>
              </a:rPr>
              <a:t>azonnal</a:t>
            </a:r>
            <a:r>
              <a:rPr lang="hu-HU" sz="160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hu-HU" sz="1600">
                <a:solidFill>
                  <a:srgbClr val="006F51"/>
                </a:solidFill>
                <a:latin typeface="Arial Black" pitchFamily="34" charset="0"/>
              </a:rPr>
              <a:t>teljesülő lakásvásárlás esetén a lakás forgalmi értékének </a:t>
            </a:r>
            <a:r>
              <a:rPr lang="hu-HU" sz="1600" b="1">
                <a:solidFill>
                  <a:srgbClr val="0000FF"/>
                </a:solidFill>
                <a:latin typeface="Arial Black" pitchFamily="34" charset="0"/>
              </a:rPr>
              <a:t>60%-a</a:t>
            </a:r>
            <a:r>
              <a:rPr lang="hu-HU" sz="1600">
                <a:solidFill>
                  <a:srgbClr val="006F51"/>
                </a:solidFill>
                <a:latin typeface="Arial Black" pitchFamily="34" charset="0"/>
              </a:rPr>
              <a:t> (lakottsági forgalmi érték) </a:t>
            </a:r>
            <a:r>
              <a:rPr lang="hu-HU" sz="1600" b="1">
                <a:solidFill>
                  <a:srgbClr val="FF5050"/>
                </a:solidFill>
                <a:latin typeface="Arial Black" pitchFamily="34" charset="0"/>
              </a:rPr>
              <a:t>(40% KEDVEZMÉNY!),</a:t>
            </a:r>
          </a:p>
          <a:p>
            <a:pPr marL="1139825" lvl="2" indent="-227013" eaLnBrk="0" hangingPunct="0">
              <a:spcBef>
                <a:spcPct val="20000"/>
              </a:spcBef>
              <a:buFontTx/>
              <a:buChar char="•"/>
            </a:pPr>
            <a:r>
              <a:rPr lang="hu-HU" sz="1600" b="1">
                <a:solidFill>
                  <a:srgbClr val="0000FF"/>
                </a:solidFill>
                <a:latin typeface="Arial Black" pitchFamily="34" charset="0"/>
              </a:rPr>
              <a:t>5-15 éves</a:t>
            </a:r>
            <a:r>
              <a:rPr lang="hu-HU" sz="1600">
                <a:solidFill>
                  <a:srgbClr val="006F51"/>
                </a:solidFill>
                <a:latin typeface="Arial Black" pitchFamily="34" charset="0"/>
              </a:rPr>
              <a:t> részletfizetés esetén a lakás forgalmi értékének </a:t>
            </a:r>
            <a:r>
              <a:rPr lang="hu-HU" sz="1600">
                <a:solidFill>
                  <a:srgbClr val="0033CC"/>
                </a:solidFill>
                <a:latin typeface="Arial Black" pitchFamily="34" charset="0"/>
              </a:rPr>
              <a:t>7</a:t>
            </a:r>
            <a:r>
              <a:rPr lang="hu-HU" sz="1600" b="1">
                <a:solidFill>
                  <a:srgbClr val="0000FF"/>
                </a:solidFill>
                <a:latin typeface="Arial Black" pitchFamily="34" charset="0"/>
              </a:rPr>
              <a:t>5%-a </a:t>
            </a:r>
            <a:r>
              <a:rPr lang="hu-HU" sz="1600" b="1">
                <a:solidFill>
                  <a:srgbClr val="006F51"/>
                </a:solidFill>
                <a:latin typeface="Arial Black" pitchFamily="34" charset="0"/>
              </a:rPr>
              <a:t>(25% KEDVEZMÉNY, 15 év futamidő+kamat)</a:t>
            </a:r>
            <a:r>
              <a:rPr lang="hu-HU" sz="1600">
                <a:solidFill>
                  <a:srgbClr val="006F51"/>
                </a:solidFill>
                <a:latin typeface="Arial Black" pitchFamily="34" charset="0"/>
              </a:rPr>
              <a:t>.</a:t>
            </a:r>
          </a:p>
          <a:p>
            <a:pPr marL="1139825" lvl="2" indent="-227013" eaLnBrk="0" hangingPunct="0">
              <a:spcBef>
                <a:spcPct val="20000"/>
              </a:spcBef>
              <a:buFontTx/>
              <a:buChar char="•"/>
            </a:pPr>
            <a:r>
              <a:rPr lang="hu-HU" sz="1600" b="1">
                <a:solidFill>
                  <a:srgbClr val="0000FF"/>
                </a:solidFill>
                <a:latin typeface="Arial Black" pitchFamily="34" charset="0"/>
              </a:rPr>
              <a:t>A szolgálati idő elismerése: </a:t>
            </a:r>
          </a:p>
          <a:p>
            <a:pPr marL="1597025" lvl="3" indent="-227013" eaLnBrk="0" hangingPunct="0">
              <a:spcBef>
                <a:spcPct val="20000"/>
              </a:spcBef>
              <a:buFontTx/>
              <a:buChar char="–"/>
            </a:pPr>
            <a:r>
              <a:rPr lang="hu-HU" sz="1600" b="1">
                <a:solidFill>
                  <a:srgbClr val="0000FF"/>
                </a:solidFill>
                <a:latin typeface="Arial Black" pitchFamily="34" charset="0"/>
              </a:rPr>
              <a:t>legalább 2, legfeljebb 30 év után kerülne megállapításra, </a:t>
            </a:r>
          </a:p>
          <a:p>
            <a:pPr marL="1597025" lvl="3" indent="-227013" eaLnBrk="0" hangingPunct="0">
              <a:spcBef>
                <a:spcPct val="20000"/>
              </a:spcBef>
              <a:buFontTx/>
              <a:buChar char="–"/>
            </a:pPr>
            <a:r>
              <a:rPr lang="hu-HU" sz="1600" b="1">
                <a:solidFill>
                  <a:srgbClr val="0000FF"/>
                </a:solidFill>
                <a:latin typeface="Arial Black" pitchFamily="34" charset="0"/>
              </a:rPr>
              <a:t>Megelőlegezés</a:t>
            </a:r>
            <a:r>
              <a:rPr lang="hu-HU" sz="1600">
                <a:solidFill>
                  <a:srgbClr val="006F51"/>
                </a:solidFill>
                <a:latin typeface="Arial Black" pitchFamily="34" charset="0"/>
              </a:rPr>
              <a:t>: aki 10 év szolgálati idővel nem rendelkezik.</a:t>
            </a:r>
          </a:p>
          <a:p>
            <a:pPr marL="1597025" lvl="3" indent="-227013" eaLnBrk="0" hangingPunct="0">
              <a:spcBef>
                <a:spcPct val="20000"/>
              </a:spcBef>
              <a:buFontTx/>
              <a:buChar char="–"/>
            </a:pPr>
            <a:r>
              <a:rPr lang="hu-HU" sz="1600" b="1">
                <a:solidFill>
                  <a:srgbClr val="0000FF"/>
                </a:solidFill>
                <a:latin typeface="Arial Black" pitchFamily="34" charset="0"/>
              </a:rPr>
              <a:t>mértéke: 120 ezer forint/év</a:t>
            </a:r>
          </a:p>
        </p:txBody>
      </p:sp>
      <p:sp>
        <p:nvSpPr>
          <p:cNvPr id="86022" name="Rectangle 7"/>
          <p:cNvSpPr>
            <a:spLocks noChangeArrowheads="1"/>
          </p:cNvSpPr>
          <p:nvPr/>
        </p:nvSpPr>
        <p:spPr bwMode="auto">
          <a:xfrm>
            <a:off x="395288" y="5949950"/>
            <a:ext cx="8497887" cy="647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1" algn="ctr" eaLnBrk="0" hangingPunct="0">
              <a:spcBef>
                <a:spcPct val="20000"/>
              </a:spcBef>
            </a:pPr>
            <a:endParaRPr lang="hu-HU" sz="1400"/>
          </a:p>
          <a:p>
            <a:pPr lvl="1" algn="ctr" eaLnBrk="0" hangingPunct="0">
              <a:spcBef>
                <a:spcPct val="20000"/>
              </a:spcBef>
            </a:pPr>
            <a:r>
              <a:rPr lang="hu-HU" sz="1400" b="1"/>
              <a:t> </a:t>
            </a:r>
            <a:r>
              <a:rPr lang="hu-HU" sz="1400" b="1">
                <a:solidFill>
                  <a:srgbClr val="FFFF00"/>
                </a:solidFill>
              </a:rPr>
              <a:t>TÉNYLEGES VÉTELÁR = TELJESÜLÉSI ÁR – (EGYSÉGNYI KEDVEZMÉNY x SZOLGÁLATI IDő), </a:t>
            </a:r>
          </a:p>
          <a:p>
            <a:pPr lvl="1" algn="ctr" eaLnBrk="0" hangingPunct="0">
              <a:spcBef>
                <a:spcPct val="20000"/>
              </a:spcBef>
            </a:pPr>
            <a:r>
              <a:rPr lang="hu-HU" sz="1400" b="1">
                <a:solidFill>
                  <a:srgbClr val="FFFF00"/>
                </a:solidFill>
              </a:rPr>
              <a:t>DE minimum a forgalmi érték 40%-a</a:t>
            </a:r>
          </a:p>
          <a:p>
            <a:pPr algn="ctr"/>
            <a:endParaRPr lang="hu-HU" sz="1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Cím 1"/>
          <p:cNvSpPr>
            <a:spLocks noGrp="1"/>
          </p:cNvSpPr>
          <p:nvPr>
            <p:ph type="title"/>
          </p:nvPr>
        </p:nvSpPr>
        <p:spPr>
          <a:xfrm>
            <a:off x="250825" y="44450"/>
            <a:ext cx="8642350" cy="417513"/>
          </a:xfrm>
        </p:spPr>
        <p:txBody>
          <a:bodyPr/>
          <a:lstStyle/>
          <a:p>
            <a:r>
              <a:rPr lang="hu-HU" smtClean="0"/>
              <a:t>Lakáshitel termékpaletta – Támogatott és piaci lakáshitelek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1B06C-0E8F-446E-BCEB-9FCD2D5B0D6D}" type="slidenum">
              <a:rPr lang="hu-HU" smtClean="0"/>
              <a:pPr>
                <a:defRPr/>
              </a:pPr>
              <a:t>16</a:t>
            </a:fld>
            <a:endParaRPr lang="hu-HU"/>
          </a:p>
        </p:txBody>
      </p:sp>
      <p:cxnSp>
        <p:nvCxnSpPr>
          <p:cNvPr id="9" name="Egyenes összekötő 8"/>
          <p:cNvCxnSpPr/>
          <p:nvPr>
            <p:custDataLst>
              <p:tags r:id="rId1"/>
            </p:custDataLst>
          </p:nvPr>
        </p:nvCxnSpPr>
        <p:spPr>
          <a:xfrm>
            <a:off x="57150" y="395288"/>
            <a:ext cx="8737600" cy="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" name="Téglalap 2"/>
          <p:cNvSpPr/>
          <p:nvPr/>
        </p:nvSpPr>
        <p:spPr>
          <a:xfrm>
            <a:off x="3730625" y="3244850"/>
            <a:ext cx="16827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7472" indent="-347472"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  <a:defRPr/>
            </a:pPr>
            <a:r>
              <a:rPr lang="hu-HU" dirty="0">
                <a:solidFill>
                  <a:srgbClr val="FFFFFF"/>
                </a:solidFill>
                <a:latin typeface="Calibri"/>
                <a:cs typeface="+mn-cs"/>
              </a:rPr>
              <a:t>Lakáshitelek</a:t>
            </a:r>
            <a:endParaRPr lang="hu-HU" dirty="0"/>
          </a:p>
        </p:txBody>
      </p:sp>
      <p:pic>
        <p:nvPicPr>
          <p:cNvPr id="266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7338" y="673100"/>
            <a:ext cx="8567737" cy="551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Cím 1"/>
          <p:cNvSpPr>
            <a:spLocks noGrp="1"/>
          </p:cNvSpPr>
          <p:nvPr>
            <p:ph type="title"/>
          </p:nvPr>
        </p:nvSpPr>
        <p:spPr>
          <a:xfrm>
            <a:off x="250825" y="44450"/>
            <a:ext cx="8642350" cy="417513"/>
          </a:xfrm>
        </p:spPr>
        <p:txBody>
          <a:bodyPr/>
          <a:lstStyle/>
          <a:p>
            <a:r>
              <a:rPr lang="hu-HU" smtClean="0"/>
              <a:t>Otthonteremtési kamattámogatott lakáshitelek – használt lakás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615E8A-BD24-45B2-B907-87F642435839}" type="slidenum">
              <a:rPr lang="hu-HU" smtClean="0"/>
              <a:pPr>
                <a:defRPr/>
              </a:pPr>
              <a:t>17</a:t>
            </a:fld>
            <a:endParaRPr lang="hu-HU"/>
          </a:p>
        </p:txBody>
      </p:sp>
      <p:cxnSp>
        <p:nvCxnSpPr>
          <p:cNvPr id="9" name="Egyenes összekötő 8"/>
          <p:cNvCxnSpPr/>
          <p:nvPr>
            <p:custDataLst>
              <p:tags r:id="rId1"/>
            </p:custDataLst>
          </p:nvPr>
        </p:nvCxnSpPr>
        <p:spPr>
          <a:xfrm>
            <a:off x="57150" y="395288"/>
            <a:ext cx="8737600" cy="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" name="Téglalap 2"/>
          <p:cNvSpPr/>
          <p:nvPr/>
        </p:nvSpPr>
        <p:spPr>
          <a:xfrm>
            <a:off x="3730625" y="3244850"/>
            <a:ext cx="16827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7472" indent="-347472"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  <a:defRPr/>
            </a:pPr>
            <a:r>
              <a:rPr lang="hu-HU" dirty="0">
                <a:solidFill>
                  <a:srgbClr val="FFFFFF"/>
                </a:solidFill>
                <a:latin typeface="Calibri"/>
                <a:cs typeface="+mn-cs"/>
              </a:rPr>
              <a:t>Lakáshitelek</a:t>
            </a:r>
            <a:endParaRPr lang="hu-HU" dirty="0"/>
          </a:p>
        </p:txBody>
      </p:sp>
      <p:sp>
        <p:nvSpPr>
          <p:cNvPr id="13" name="Téglalap 12"/>
          <p:cNvSpPr/>
          <p:nvPr/>
        </p:nvSpPr>
        <p:spPr>
          <a:xfrm>
            <a:off x="139996" y="548680"/>
            <a:ext cx="4286250" cy="2448272"/>
          </a:xfrm>
          <a:prstGeom prst="rect">
            <a:avLst/>
          </a:prstGeom>
          <a:solidFill>
            <a:srgbClr val="7030A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rgbClr val="FFFFFF"/>
                </a:solidFill>
                <a:ea typeface="Calibri"/>
                <a:cs typeface="Times New Roman"/>
              </a:rPr>
              <a:t>Támogatott lakáshitelek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rgbClr val="FFFFFF"/>
                </a:solidFill>
                <a:ea typeface="Calibri"/>
                <a:cs typeface="Times New Roman"/>
              </a:rPr>
              <a:t>(1 éves/5 évig fix kamatozás) </a:t>
            </a:r>
            <a:endParaRPr lang="hu-HU" sz="2000" b="1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hu-HU" sz="1400" dirty="0">
                <a:solidFill>
                  <a:srgbClr val="FFFFFF"/>
                </a:solidFill>
                <a:ea typeface="Calibri"/>
                <a:cs typeface="Times New Roman"/>
              </a:rPr>
              <a:t>Az állam a futamidő első 5 évében kamattámogatással segíti a hitelfelvevőket terheik csökkentése érdekében, így az Otthonteremtési kamattámogatott lakáshitelek kondíciói kedvezőbbek, mint a piaci lakáshiteleké, azonban jogszabályban meghatározott feltételeknek meg kell felelni, ami kötöttségekkel járhat.</a:t>
            </a:r>
            <a:endParaRPr lang="hu-HU" sz="1400" dirty="0">
              <a:ea typeface="Calibri"/>
              <a:cs typeface="Times New Roman"/>
            </a:endParaRPr>
          </a:p>
        </p:txBody>
      </p:sp>
      <p:graphicFrame>
        <p:nvGraphicFramePr>
          <p:cNvPr id="14" name="Diagram 13"/>
          <p:cNvGraphicFramePr/>
          <p:nvPr/>
        </p:nvGraphicFramePr>
        <p:xfrm>
          <a:off x="395536" y="2909168"/>
          <a:ext cx="8543822" cy="3040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Kanyar jobbra 7"/>
          <p:cNvSpPr/>
          <p:nvPr/>
        </p:nvSpPr>
        <p:spPr>
          <a:xfrm rot="5400000">
            <a:off x="5418094" y="890718"/>
            <a:ext cx="900100" cy="1440160"/>
          </a:xfrm>
          <a:prstGeom prst="bentArrow">
            <a:avLst/>
          </a:prstGeom>
          <a:solidFill>
            <a:srgbClr val="7030A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endParaRPr lang="hu-HU" sz="2000" b="1">
              <a:solidFill>
                <a:srgbClr val="FFFFFF"/>
              </a:solidFill>
              <a:ea typeface="Calibri"/>
              <a:cs typeface="Times New Roman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4446" name="Object 1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74446" name="think-cell Slide" r:id="rId9" imgW="360" imgH="360" progId="">
              <p:embed/>
            </p:oleObj>
          </a:graphicData>
        </a:graphic>
      </p:graphicFrame>
      <p:sp>
        <p:nvSpPr>
          <p:cNvPr id="41" name="Szövegdoboz 40"/>
          <p:cNvSpPr txBox="1"/>
          <p:nvPr>
            <p:custDataLst>
              <p:tags r:id="rId3"/>
            </p:custDataLst>
          </p:nvPr>
        </p:nvSpPr>
        <p:spPr>
          <a:xfrm>
            <a:off x="0" y="74613"/>
            <a:ext cx="9053513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hu-HU" sz="2200" b="1" dirty="0">
                <a:solidFill>
                  <a:schemeClr val="tx2"/>
                </a:solidFill>
              </a:rPr>
              <a:t>Otthonteremtési kamattámogatott lakáshitelek – használt lakás</a:t>
            </a:r>
            <a:endParaRPr lang="hu-HU" sz="2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8" name="Egyenes összekötő 17"/>
          <p:cNvCxnSpPr/>
          <p:nvPr>
            <p:custDataLst>
              <p:tags r:id="rId4"/>
            </p:custDataLst>
          </p:nvPr>
        </p:nvCxnSpPr>
        <p:spPr>
          <a:xfrm>
            <a:off x="119063" y="476250"/>
            <a:ext cx="8556625" cy="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" name="Dia számának helye 1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>
          <a:xfrm>
            <a:off x="6397625" y="312738"/>
            <a:ext cx="2133600" cy="476250"/>
          </a:xfrm>
        </p:spPr>
        <p:txBody>
          <a:bodyPr anchor="t"/>
          <a:lstStyle/>
          <a:p>
            <a:pPr algn="r">
              <a:defRPr/>
            </a:pPr>
            <a:fld id="{2E7C7AD4-5E5D-4407-862B-3D24BEA258FB}" type="slidenum">
              <a:rPr lang="hu-HU" smtClean="0"/>
              <a:pPr algn="r">
                <a:defRPr/>
              </a:pPr>
              <a:t>18</a:t>
            </a:fld>
            <a:endParaRPr lang="hu-HU" dirty="0"/>
          </a:p>
        </p:txBody>
      </p:sp>
      <p:sp>
        <p:nvSpPr>
          <p:cNvPr id="9" name="Ötszög 8"/>
          <p:cNvSpPr/>
          <p:nvPr/>
        </p:nvSpPr>
        <p:spPr>
          <a:xfrm>
            <a:off x="95941" y="1210049"/>
            <a:ext cx="1739755" cy="922807"/>
          </a:xfrm>
          <a:prstGeom prst="homePlate">
            <a:avLst>
              <a:gd name="adj" fmla="val 17782"/>
            </a:avLst>
          </a:prstGeom>
          <a:solidFill>
            <a:srgbClr val="92D05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b="1" dirty="0">
                <a:solidFill>
                  <a:schemeClr val="tx1"/>
                </a:solidFill>
              </a:rPr>
              <a:t>Feltétele:</a:t>
            </a:r>
          </a:p>
        </p:txBody>
      </p:sp>
      <p:graphicFrame>
        <p:nvGraphicFramePr>
          <p:cNvPr id="29" name="Diagram 28"/>
          <p:cNvGraphicFramePr>
            <a:graphicFrameLocks/>
          </p:cNvGraphicFramePr>
          <p:nvPr/>
        </p:nvGraphicFramePr>
        <p:xfrm>
          <a:off x="1277990" y="846021"/>
          <a:ext cx="7866010" cy="161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74454" name="Szövegdoboz 3"/>
          <p:cNvSpPr txBox="1">
            <a:spLocks noChangeArrowheads="1"/>
          </p:cNvSpPr>
          <p:nvPr/>
        </p:nvSpPr>
        <p:spPr bwMode="auto">
          <a:xfrm>
            <a:off x="1979613" y="1412875"/>
            <a:ext cx="4248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000" b="1">
                <a:solidFill>
                  <a:schemeClr val="bg1"/>
                </a:solidFill>
              </a:rPr>
              <a:t>Minimálbérnek megfelelő jövedelem átutalás</a:t>
            </a:r>
          </a:p>
        </p:txBody>
      </p:sp>
      <p:graphicFrame>
        <p:nvGraphicFramePr>
          <p:cNvPr id="21" name="Diagram 20"/>
          <p:cNvGraphicFramePr/>
          <p:nvPr/>
        </p:nvGraphicFramePr>
        <p:xfrm>
          <a:off x="136709" y="1844824"/>
          <a:ext cx="8807823" cy="4847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pSp>
        <p:nvGrpSpPr>
          <p:cNvPr id="12" name="Csoportba foglalás 11"/>
          <p:cNvGrpSpPr>
            <a:grpSpLocks/>
          </p:cNvGrpSpPr>
          <p:nvPr/>
        </p:nvGrpSpPr>
        <p:grpSpPr bwMode="auto">
          <a:xfrm>
            <a:off x="314325" y="549275"/>
            <a:ext cx="7713663" cy="519113"/>
            <a:chOff x="2597955" y="54"/>
            <a:chExt cx="2740864" cy="679764"/>
          </a:xfrm>
        </p:grpSpPr>
        <p:sp>
          <p:nvSpPr>
            <p:cNvPr id="13" name="Lekerekített téglalap 12"/>
            <p:cNvSpPr/>
            <p:nvPr/>
          </p:nvSpPr>
          <p:spPr>
            <a:xfrm>
              <a:off x="2597955" y="54"/>
              <a:ext cx="2740864" cy="679764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Lekerekített téglalap 4"/>
            <p:cNvSpPr/>
            <p:nvPr/>
          </p:nvSpPr>
          <p:spPr>
            <a:xfrm>
              <a:off x="2617698" y="20842"/>
              <a:ext cx="2701378" cy="6381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spcCol="1270" anchor="ctr"/>
            <a:lstStyle/>
            <a:p>
              <a:pPr algn="just">
                <a:lnSpc>
                  <a:spcPts val="2100"/>
                </a:lnSpc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hu-HU" b="1" dirty="0">
                  <a:solidFill>
                    <a:schemeClr val="bg1"/>
                  </a:solidFill>
                </a:rPr>
                <a:t>Honvédségi alkalmazottak által igénybe vehető kamatkedvezmény: </a:t>
              </a:r>
            </a:p>
          </p:txBody>
        </p:sp>
      </p:grpSp>
      <p:sp>
        <p:nvSpPr>
          <p:cNvPr id="54" name="Téglalap 53"/>
          <p:cNvSpPr/>
          <p:nvPr>
            <p:custDataLst>
              <p:tags r:id="rId6"/>
            </p:custDataLst>
          </p:nvPr>
        </p:nvSpPr>
        <p:spPr>
          <a:xfrm>
            <a:off x="7740352" y="430666"/>
            <a:ext cx="1224136" cy="638070"/>
          </a:xfrm>
          <a:prstGeom prst="rect">
            <a:avLst/>
          </a:prstGeom>
          <a:solidFill>
            <a:srgbClr val="92D05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2500" b="1" dirty="0">
                <a:solidFill>
                  <a:schemeClr val="tx1"/>
                </a:solidFill>
              </a:rPr>
              <a:t>1%</a:t>
            </a:r>
          </a:p>
        </p:txBody>
      </p:sp>
      <p:sp>
        <p:nvSpPr>
          <p:cNvPr id="19" name="Szövegdoboz 18"/>
          <p:cNvSpPr txBox="1">
            <a:spLocks noChangeArrowheads="1"/>
          </p:cNvSpPr>
          <p:nvPr/>
        </p:nvSpPr>
        <p:spPr bwMode="auto">
          <a:xfrm>
            <a:off x="100013" y="2205038"/>
            <a:ext cx="77041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b="1"/>
              <a:t>Példa az 5 évig fix kamatozású lakáshitel kamatára: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AsOne/>
      </p:bldGraphic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1390" name="Object 30"/>
          <p:cNvGraphicFramePr>
            <a:graphicFrameLocks noChangeAspect="1"/>
          </p:cNvGraphicFramePr>
          <p:nvPr/>
        </p:nvGraphicFramePr>
        <p:xfrm>
          <a:off x="395288" y="908050"/>
          <a:ext cx="8497887" cy="2295525"/>
        </p:xfrm>
        <a:graphic>
          <a:graphicData uri="http://schemas.openxmlformats.org/presentationml/2006/ole">
            <p:oleObj spid="_x0000_s271390" name="Munkalap" r:id="rId3" imgW="7267575" imgH="2133600" progId="">
              <p:embed/>
            </p:oleObj>
          </a:graphicData>
        </a:graphic>
      </p:graphicFrame>
      <p:graphicFrame>
        <p:nvGraphicFramePr>
          <p:cNvPr id="271391" name="Object 31"/>
          <p:cNvGraphicFramePr>
            <a:graphicFrameLocks noChangeAspect="1"/>
          </p:cNvGraphicFramePr>
          <p:nvPr/>
        </p:nvGraphicFramePr>
        <p:xfrm>
          <a:off x="395288" y="3813175"/>
          <a:ext cx="8497887" cy="2568575"/>
        </p:xfrm>
        <a:graphic>
          <a:graphicData uri="http://schemas.openxmlformats.org/presentationml/2006/ole">
            <p:oleObj spid="_x0000_s271391" name="Munkalap" r:id="rId4" imgW="7248525" imgH="2133600" progId="">
              <p:embed/>
            </p:oleObj>
          </a:graphicData>
        </a:graphic>
      </p:graphicFrame>
      <p:sp>
        <p:nvSpPr>
          <p:cNvPr id="271392" name="Szövegdoboz 2"/>
          <p:cNvSpPr txBox="1">
            <a:spLocks noChangeArrowheads="1"/>
          </p:cNvSpPr>
          <p:nvPr/>
        </p:nvSpPr>
        <p:spPr bwMode="auto">
          <a:xfrm>
            <a:off x="395288" y="260350"/>
            <a:ext cx="7705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b="1"/>
              <a:t>Otthonteremtési lakáshitel 5 évig fix kamattal, egyenletes törlesztéssel</a:t>
            </a:r>
          </a:p>
        </p:txBody>
      </p:sp>
      <p:sp>
        <p:nvSpPr>
          <p:cNvPr id="271393" name="Szövegdoboz 11"/>
          <p:cNvSpPr txBox="1">
            <a:spLocks noChangeArrowheads="1"/>
          </p:cNvSpPr>
          <p:nvPr/>
        </p:nvSpPr>
        <p:spPr bwMode="auto">
          <a:xfrm>
            <a:off x="395288" y="3419475"/>
            <a:ext cx="7705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b="1"/>
              <a:t>Otthonteremtési Takarékos lakáshitel 5 évig fix kamattal</a:t>
            </a:r>
          </a:p>
        </p:txBody>
      </p:sp>
      <p:sp>
        <p:nvSpPr>
          <p:cNvPr id="271394" name="Szövegdoboz 3"/>
          <p:cNvSpPr txBox="1">
            <a:spLocks noChangeArrowheads="1"/>
          </p:cNvSpPr>
          <p:nvPr/>
        </p:nvSpPr>
        <p:spPr bwMode="auto">
          <a:xfrm>
            <a:off x="1403350" y="6381750"/>
            <a:ext cx="64087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b="1"/>
              <a:t>A havi törlesztőrészletek és a THM tájékoztató jellegűek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sz="2800" b="0" smtClean="0">
                <a:solidFill>
                  <a:srgbClr val="FF5050"/>
                </a:solidFill>
              </a:rPr>
              <a:t>A legfontosabb változások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700213"/>
            <a:ext cx="8229600" cy="1470025"/>
          </a:xfrm>
        </p:spPr>
        <p:txBody>
          <a:bodyPr/>
          <a:lstStyle/>
          <a:p>
            <a:pPr>
              <a:buFontTx/>
              <a:buNone/>
            </a:pPr>
            <a:endParaRPr lang="hu-HU" sz="2400" smtClean="0">
              <a:solidFill>
                <a:srgbClr val="FF5050"/>
              </a:solidFill>
            </a:endParaRPr>
          </a:p>
        </p:txBody>
      </p:sp>
      <p:sp>
        <p:nvSpPr>
          <p:cNvPr id="71684" name="Oval 4"/>
          <p:cNvSpPr>
            <a:spLocks noChangeArrowheads="1"/>
          </p:cNvSpPr>
          <p:nvPr/>
        </p:nvSpPr>
        <p:spPr bwMode="auto">
          <a:xfrm>
            <a:off x="1979613" y="3716338"/>
            <a:ext cx="5472112" cy="2952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hu-HU" sz="4000">
              <a:latin typeface="Antique Olive Compact"/>
            </a:endParaRPr>
          </a:p>
          <a:p>
            <a:pPr algn="ctr"/>
            <a:endParaRPr lang="hu-HU" sz="4000">
              <a:latin typeface="Antique Olive Compact"/>
            </a:endParaRPr>
          </a:p>
          <a:p>
            <a:pPr algn="ctr"/>
            <a:r>
              <a:rPr lang="hu-HU" sz="4000">
                <a:latin typeface="Antique Olive Compact"/>
              </a:rPr>
              <a:t>Hogyan </a:t>
            </a:r>
          </a:p>
          <a:p>
            <a:pPr algn="ctr"/>
            <a:r>
              <a:rPr lang="hu-HU" sz="4000">
                <a:latin typeface="Antique Olive Compact"/>
              </a:rPr>
              <a:t>oldjam </a:t>
            </a:r>
          </a:p>
          <a:p>
            <a:pPr algn="ctr"/>
            <a:r>
              <a:rPr lang="hu-HU" sz="4000">
                <a:latin typeface="Antique Olive Compact"/>
              </a:rPr>
              <a:t>meg?</a:t>
            </a:r>
          </a:p>
          <a:p>
            <a:pPr algn="ctr"/>
            <a:endParaRPr lang="hu-HU" sz="4000">
              <a:latin typeface="Antique Olive Compact"/>
            </a:endParaRPr>
          </a:p>
          <a:p>
            <a:pPr algn="ctr"/>
            <a:endParaRPr lang="hu-HU" sz="4000">
              <a:latin typeface="Antique Olive Compact"/>
            </a:endParaRPr>
          </a:p>
          <a:p>
            <a:pPr algn="ctr"/>
            <a:r>
              <a:rPr lang="hu-HU" sz="2000">
                <a:latin typeface="Antique Olive Compact"/>
              </a:rPr>
              <a:t> </a:t>
            </a: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179388" y="1916113"/>
            <a:ext cx="8748712" cy="158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Char char="•"/>
            </a:pPr>
            <a:r>
              <a:rPr lang="hu-HU" sz="2400" b="1"/>
              <a:t> A lakáspénz bevezetése – terv szerint 2014. január 1-jétől.</a:t>
            </a:r>
          </a:p>
          <a:p>
            <a:pPr>
              <a:buFontTx/>
              <a:buChar char="•"/>
            </a:pPr>
            <a:r>
              <a:rPr lang="hu-HU" sz="2400" b="1"/>
              <a:t> A HM rendelkezésű lakások és nem lakáscélú helyiségek </a:t>
            </a:r>
          </a:p>
          <a:p>
            <a:r>
              <a:rPr lang="hu-HU" sz="2400" b="1"/>
              <a:t>értékesítésének folytatása</a:t>
            </a:r>
          </a:p>
          <a:p>
            <a:endParaRPr lang="hu-HU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5" name="Cím 1"/>
          <p:cNvSpPr>
            <a:spLocks noGrp="1"/>
          </p:cNvSpPr>
          <p:nvPr>
            <p:ph type="title"/>
          </p:nvPr>
        </p:nvSpPr>
        <p:spPr>
          <a:xfrm>
            <a:off x="250825" y="44450"/>
            <a:ext cx="8642350" cy="417513"/>
          </a:xfrm>
        </p:spPr>
        <p:txBody>
          <a:bodyPr/>
          <a:lstStyle/>
          <a:p>
            <a:r>
              <a:rPr lang="hu-HU" smtClean="0"/>
              <a:t>Piaci feltételű lakáshitelek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5F4456-E64A-4E66-8C45-E1C57DD6096E}" type="slidenum">
              <a:rPr lang="hu-HU" smtClean="0"/>
              <a:pPr>
                <a:defRPr/>
              </a:pPr>
              <a:t>20</a:t>
            </a:fld>
            <a:endParaRPr lang="hu-HU"/>
          </a:p>
        </p:txBody>
      </p:sp>
      <p:cxnSp>
        <p:nvCxnSpPr>
          <p:cNvPr id="9" name="Egyenes összekötő 8"/>
          <p:cNvCxnSpPr/>
          <p:nvPr>
            <p:custDataLst>
              <p:tags r:id="rId1"/>
            </p:custDataLst>
          </p:nvPr>
        </p:nvCxnSpPr>
        <p:spPr>
          <a:xfrm>
            <a:off x="57150" y="395288"/>
            <a:ext cx="8737600" cy="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" name="Téglalap 2"/>
          <p:cNvSpPr/>
          <p:nvPr/>
        </p:nvSpPr>
        <p:spPr>
          <a:xfrm>
            <a:off x="3730625" y="3244850"/>
            <a:ext cx="16827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7472" indent="-347472"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  <a:defRPr/>
            </a:pPr>
            <a:r>
              <a:rPr lang="hu-HU" dirty="0">
                <a:solidFill>
                  <a:srgbClr val="FFFFFF"/>
                </a:solidFill>
                <a:latin typeface="Calibri"/>
                <a:cs typeface="+mn-cs"/>
              </a:rPr>
              <a:t>Lakáshitelek</a:t>
            </a:r>
            <a:endParaRPr lang="hu-HU" dirty="0"/>
          </a:p>
        </p:txBody>
      </p:sp>
      <p:graphicFrame>
        <p:nvGraphicFramePr>
          <p:cNvPr id="14" name="Diagram 13"/>
          <p:cNvGraphicFramePr/>
          <p:nvPr/>
        </p:nvGraphicFramePr>
        <p:xfrm>
          <a:off x="320474" y="2924944"/>
          <a:ext cx="8543822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Kanyar jobbra 7"/>
          <p:cNvSpPr/>
          <p:nvPr/>
        </p:nvSpPr>
        <p:spPr>
          <a:xfrm rot="5400000">
            <a:off x="5418094" y="890718"/>
            <a:ext cx="900100" cy="1440160"/>
          </a:xfrm>
          <a:prstGeom prst="bentArrow">
            <a:avLst/>
          </a:prstGeom>
          <a:solidFill>
            <a:srgbClr val="7030A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endParaRPr lang="hu-HU" sz="2000" b="1">
              <a:solidFill>
                <a:srgbClr val="FFFFFF"/>
              </a:solidFill>
              <a:ea typeface="Calibri"/>
              <a:cs typeface="Times New Roman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285750" y="566682"/>
            <a:ext cx="4286250" cy="2430270"/>
          </a:xfrm>
          <a:prstGeom prst="rect">
            <a:avLst/>
          </a:prstGeom>
          <a:solidFill>
            <a:srgbClr val="7030A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rgbClr val="FFFFFF"/>
                </a:solidFill>
                <a:ea typeface="Calibri"/>
                <a:cs typeface="Times New Roman"/>
              </a:rPr>
              <a:t>Piaci lakáshitelek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rgbClr val="FFFFFF"/>
                </a:solidFill>
                <a:ea typeface="Calibri"/>
                <a:cs typeface="Times New Roman"/>
              </a:rPr>
              <a:t>(referencia /5 éves fix kamatozás)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hu-HU" sz="1400" b="1" dirty="0">
                <a:solidFill>
                  <a:srgbClr val="FFFFFF"/>
                </a:solidFill>
                <a:ea typeface="Calibri"/>
                <a:cs typeface="Times New Roman"/>
              </a:rPr>
              <a:t>Állami támogatás nélkül nyújtott hitelek, amennyiben támogatott lakáshitel nem vehető igénybe, vagy a maximum összege nem elegendő. Széleskörű kedvezmény rendszer kapcsolódik hozzájuk, mellyel akár a támogatott hitelek kamatszintje is elérhetővé válik.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0367" name="Object 3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70367" name="think-cell Slide" r:id="rId12" imgW="360" imgH="360" progId="">
              <p:embed/>
            </p:oleObj>
          </a:graphicData>
        </a:graphic>
      </p:graphicFrame>
      <p:sp>
        <p:nvSpPr>
          <p:cNvPr id="20" name="Téglalap 19"/>
          <p:cNvSpPr/>
          <p:nvPr>
            <p:custDataLst>
              <p:tags r:id="rId3"/>
            </p:custDataLst>
          </p:nvPr>
        </p:nvSpPr>
        <p:spPr>
          <a:xfrm>
            <a:off x="6918325" y="4784725"/>
            <a:ext cx="2154238" cy="1262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41" name="Szövegdoboz 40"/>
          <p:cNvSpPr txBox="1"/>
          <p:nvPr>
            <p:custDataLst>
              <p:tags r:id="rId4"/>
            </p:custDataLst>
          </p:nvPr>
        </p:nvSpPr>
        <p:spPr>
          <a:xfrm>
            <a:off x="0" y="74613"/>
            <a:ext cx="9396413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hu-HU" sz="2200" b="1" dirty="0">
                <a:solidFill>
                  <a:schemeClr val="tx2"/>
                </a:solidFill>
              </a:rPr>
              <a:t>Referencia kamatozású hitelek kamatkedvezményei - akár 3,70 %!</a:t>
            </a:r>
            <a:endParaRPr lang="hu-HU" sz="2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8" name="Egyenes összekötő 17"/>
          <p:cNvCxnSpPr/>
          <p:nvPr>
            <p:custDataLst>
              <p:tags r:id="rId5"/>
            </p:custDataLst>
          </p:nvPr>
        </p:nvCxnSpPr>
        <p:spPr>
          <a:xfrm>
            <a:off x="119063" y="476250"/>
            <a:ext cx="8556625" cy="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" name="Dia számának helye 1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>
          <a:xfrm>
            <a:off x="6397625" y="312738"/>
            <a:ext cx="2133600" cy="476250"/>
          </a:xfrm>
        </p:spPr>
        <p:txBody>
          <a:bodyPr anchor="t"/>
          <a:lstStyle/>
          <a:p>
            <a:pPr algn="r">
              <a:defRPr/>
            </a:pPr>
            <a:fld id="{A9A3DEEF-B759-489E-B130-330F8C039156}" type="slidenum">
              <a:rPr lang="hu-HU" smtClean="0"/>
              <a:pPr algn="r">
                <a:defRPr/>
              </a:pPr>
              <a:t>21</a:t>
            </a:fld>
            <a:endParaRPr lang="hu-HU" dirty="0"/>
          </a:p>
        </p:txBody>
      </p:sp>
      <p:sp>
        <p:nvSpPr>
          <p:cNvPr id="9" name="Ötszög 8"/>
          <p:cNvSpPr/>
          <p:nvPr/>
        </p:nvSpPr>
        <p:spPr>
          <a:xfrm>
            <a:off x="95941" y="841706"/>
            <a:ext cx="1571489" cy="648072"/>
          </a:xfrm>
          <a:prstGeom prst="homePlate">
            <a:avLst>
              <a:gd name="adj" fmla="val 17782"/>
            </a:avLst>
          </a:prstGeom>
          <a:solidFill>
            <a:srgbClr val="92D05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b="1" dirty="0">
                <a:solidFill>
                  <a:schemeClr val="tx1"/>
                </a:solidFill>
              </a:rPr>
              <a:t>Hűség</a:t>
            </a:r>
          </a:p>
          <a:p>
            <a:pPr algn="ctr">
              <a:defRPr/>
            </a:pPr>
            <a:r>
              <a:rPr lang="hu-HU" b="1" dirty="0">
                <a:solidFill>
                  <a:schemeClr val="tx1"/>
                </a:solidFill>
              </a:rPr>
              <a:t>Max 2,5%</a:t>
            </a:r>
          </a:p>
        </p:txBody>
      </p:sp>
      <p:sp>
        <p:nvSpPr>
          <p:cNvPr id="10" name="Ötszög 9"/>
          <p:cNvSpPr/>
          <p:nvPr>
            <p:custDataLst>
              <p:tags r:id="rId7"/>
            </p:custDataLst>
          </p:nvPr>
        </p:nvSpPr>
        <p:spPr>
          <a:xfrm>
            <a:off x="95942" y="3689871"/>
            <a:ext cx="1571489" cy="817581"/>
          </a:xfrm>
          <a:prstGeom prst="homePlate">
            <a:avLst>
              <a:gd name="adj" fmla="val 17782"/>
            </a:avLst>
          </a:prstGeom>
          <a:solidFill>
            <a:srgbClr val="92D05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hu-HU" b="1" dirty="0">
                <a:solidFill>
                  <a:schemeClr val="tx1"/>
                </a:solidFill>
              </a:rPr>
              <a:t>Sávos kedvezmény Max 0,7%</a:t>
            </a:r>
          </a:p>
        </p:txBody>
      </p:sp>
      <p:sp>
        <p:nvSpPr>
          <p:cNvPr id="12" name="Ötszög 11"/>
          <p:cNvSpPr/>
          <p:nvPr>
            <p:custDataLst>
              <p:tags r:id="rId8"/>
            </p:custDataLst>
          </p:nvPr>
        </p:nvSpPr>
        <p:spPr>
          <a:xfrm>
            <a:off x="95942" y="5117212"/>
            <a:ext cx="1571489" cy="823743"/>
          </a:xfrm>
          <a:prstGeom prst="homePlate">
            <a:avLst>
              <a:gd name="adj" fmla="val 17782"/>
            </a:avLst>
          </a:prstGeom>
          <a:solidFill>
            <a:srgbClr val="92D05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hu-HU" b="1" dirty="0">
                <a:solidFill>
                  <a:schemeClr val="tx1"/>
                </a:solidFill>
              </a:rPr>
              <a:t>Kockázati kedvezmény / felár</a:t>
            </a:r>
          </a:p>
        </p:txBody>
      </p:sp>
      <p:graphicFrame>
        <p:nvGraphicFramePr>
          <p:cNvPr id="29" name="Diagram 28"/>
          <p:cNvGraphicFramePr>
            <a:graphicFrameLocks/>
          </p:cNvGraphicFramePr>
          <p:nvPr/>
        </p:nvGraphicFramePr>
        <p:xfrm>
          <a:off x="1169826" y="259007"/>
          <a:ext cx="7382503" cy="161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7" name="Táblázat 6"/>
          <p:cNvGraphicFramePr>
            <a:graphicFrameLocks noGrp="1"/>
          </p:cNvGraphicFramePr>
          <p:nvPr/>
        </p:nvGraphicFramePr>
        <p:xfrm>
          <a:off x="1763713" y="1944688"/>
          <a:ext cx="2679700" cy="130968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95524"/>
                <a:gridCol w="684113"/>
              </a:tblGrid>
              <a:tr h="336176">
                <a:tc>
                  <a:txBody>
                    <a:bodyPr/>
                    <a:lstStyle/>
                    <a:p>
                      <a:pPr algn="l" rtl="0" fontAlgn="ctr"/>
                      <a:r>
                        <a:rPr lang="hu-HU" sz="1600" u="none" strike="noStrike" dirty="0">
                          <a:effectLst/>
                        </a:rPr>
                        <a:t>Minimálbér – 150e Ft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000" b="1" u="none" strike="noStrike" dirty="0" smtClean="0">
                          <a:effectLst/>
                        </a:rPr>
                        <a:t>0,7%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0457">
                <a:tc>
                  <a:txBody>
                    <a:bodyPr/>
                    <a:lstStyle/>
                    <a:p>
                      <a:pPr algn="l" rtl="0" fontAlgn="ctr"/>
                      <a:r>
                        <a:rPr lang="hu-HU" sz="1600" u="none" strike="noStrike" dirty="0" smtClean="0">
                          <a:effectLst/>
                        </a:rPr>
                        <a:t>150e – </a:t>
                      </a:r>
                      <a:r>
                        <a:rPr lang="hu-HU" sz="1600" u="none" strike="noStrike" dirty="0">
                          <a:effectLst/>
                        </a:rPr>
                        <a:t>250e Ft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000" b="1" u="none" strike="noStrike" dirty="0" smtClean="0">
                          <a:effectLst/>
                        </a:rPr>
                        <a:t>1,0%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4244">
                <a:tc>
                  <a:txBody>
                    <a:bodyPr/>
                    <a:lstStyle/>
                    <a:p>
                      <a:pPr algn="l" rtl="0" fontAlgn="ctr"/>
                      <a:r>
                        <a:rPr lang="hu-HU" sz="1600" u="none" strike="noStrike" dirty="0">
                          <a:effectLst/>
                        </a:rPr>
                        <a:t>250e – 350e Ft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000" b="1" u="none" strike="noStrike" dirty="0" smtClean="0">
                          <a:effectLst/>
                        </a:rPr>
                        <a:t>1,3%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1972">
                <a:tc>
                  <a:txBody>
                    <a:bodyPr/>
                    <a:lstStyle/>
                    <a:p>
                      <a:pPr algn="l" rtl="0" fontAlgn="ctr"/>
                      <a:r>
                        <a:rPr lang="hu-HU" sz="1600" u="none" strike="noStrike" dirty="0">
                          <a:effectLst/>
                        </a:rPr>
                        <a:t>350e Ft-tól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000" b="1" u="none" strike="noStrike" dirty="0" smtClean="0">
                          <a:effectLst/>
                        </a:rPr>
                        <a:t>1,5%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áblázat 7"/>
          <p:cNvGraphicFramePr>
            <a:graphicFrameLocks noGrp="1"/>
          </p:cNvGraphicFramePr>
          <p:nvPr/>
        </p:nvGraphicFramePr>
        <p:xfrm>
          <a:off x="4754563" y="1971675"/>
          <a:ext cx="2132012" cy="13017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57993"/>
                <a:gridCol w="774549"/>
              </a:tblGrid>
              <a:tr h="32902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hu-HU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3e </a:t>
                      </a:r>
                      <a:r>
                        <a:rPr lang="hu-H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hu-HU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10e </a:t>
                      </a:r>
                      <a:r>
                        <a:rPr lang="hu-H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u-HU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0,15%</a:t>
                      </a:r>
                      <a:endParaRPr lang="hu-HU" sz="20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902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hu-HU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10e </a:t>
                      </a:r>
                      <a:r>
                        <a:rPr lang="hu-H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hu-HU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20e </a:t>
                      </a:r>
                      <a:r>
                        <a:rPr lang="hu-H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u-HU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0,25%</a:t>
                      </a:r>
                      <a:endParaRPr lang="hu-HU" sz="20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902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hu-HU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20e </a:t>
                      </a:r>
                      <a:r>
                        <a:rPr lang="hu-H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hu-HU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40e </a:t>
                      </a:r>
                      <a:r>
                        <a:rPr lang="hu-H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u-HU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0,50%</a:t>
                      </a:r>
                      <a:endParaRPr lang="hu-HU" sz="20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012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hu-HU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40e </a:t>
                      </a:r>
                      <a:r>
                        <a:rPr lang="hu-H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Ft-tól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u-HU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0,75%</a:t>
                      </a:r>
                      <a:endParaRPr lang="hu-HU" sz="20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0" name="Lefelé nyíl 29"/>
          <p:cNvSpPr/>
          <p:nvPr/>
        </p:nvSpPr>
        <p:spPr>
          <a:xfrm>
            <a:off x="2914650" y="1543050"/>
            <a:ext cx="490538" cy="436563"/>
          </a:xfrm>
          <a:prstGeom prst="downArrow">
            <a:avLst/>
          </a:prstGeom>
          <a:solidFill>
            <a:srgbClr val="92D050"/>
          </a:solidFill>
          <a:ln>
            <a:solidFill>
              <a:srgbClr val="76A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44" name="Lefelé nyíl 43"/>
          <p:cNvSpPr/>
          <p:nvPr/>
        </p:nvSpPr>
        <p:spPr>
          <a:xfrm>
            <a:off x="5197475" y="1546225"/>
            <a:ext cx="488950" cy="436563"/>
          </a:xfrm>
          <a:prstGeom prst="downArrow">
            <a:avLst/>
          </a:prstGeom>
          <a:solidFill>
            <a:srgbClr val="92D050"/>
          </a:solidFill>
          <a:ln>
            <a:solidFill>
              <a:srgbClr val="76A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graphicFrame>
        <p:nvGraphicFramePr>
          <p:cNvPr id="46" name="Diagram 45"/>
          <p:cNvGraphicFramePr>
            <a:graphicFrameLocks/>
          </p:cNvGraphicFramePr>
          <p:nvPr/>
        </p:nvGraphicFramePr>
        <p:xfrm>
          <a:off x="1169826" y="3248809"/>
          <a:ext cx="7382503" cy="16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50" name="Diagram 49"/>
          <p:cNvGraphicFramePr>
            <a:graphicFrameLocks/>
          </p:cNvGraphicFramePr>
          <p:nvPr/>
        </p:nvGraphicFramePr>
        <p:xfrm>
          <a:off x="1260109" y="4625790"/>
          <a:ext cx="7295345" cy="1668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54" name="Téglalap 53"/>
          <p:cNvSpPr/>
          <p:nvPr>
            <p:custDataLst>
              <p:tags r:id="rId9"/>
            </p:custDataLst>
          </p:nvPr>
        </p:nvSpPr>
        <p:spPr>
          <a:xfrm>
            <a:off x="8155212" y="620688"/>
            <a:ext cx="917556" cy="5320267"/>
          </a:xfrm>
          <a:prstGeom prst="rect">
            <a:avLst/>
          </a:prstGeom>
          <a:solidFill>
            <a:srgbClr val="92D05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2500" b="1" dirty="0">
                <a:solidFill>
                  <a:schemeClr val="tx1"/>
                </a:solidFill>
              </a:rPr>
              <a:t>MAX 3,7%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>
          <a:xfrm>
            <a:off x="6516688" y="431800"/>
            <a:ext cx="2133600" cy="476250"/>
          </a:xfrm>
        </p:spPr>
        <p:txBody>
          <a:bodyPr anchor="t"/>
          <a:lstStyle/>
          <a:p>
            <a:pPr algn="r">
              <a:defRPr/>
            </a:pPr>
            <a:fld id="{E03060BD-6443-4059-B971-BFF5ED65AE1C}" type="slidenum">
              <a:rPr lang="hu-HU" smtClean="0"/>
              <a:pPr algn="r">
                <a:defRPr/>
              </a:pPr>
              <a:t>22</a:t>
            </a:fld>
            <a:endParaRPr lang="hu-HU"/>
          </a:p>
        </p:txBody>
      </p:sp>
      <p:graphicFrame>
        <p:nvGraphicFramePr>
          <p:cNvPr id="5" name="Diagram 4"/>
          <p:cNvGraphicFramePr/>
          <p:nvPr/>
        </p:nvGraphicFramePr>
        <p:xfrm>
          <a:off x="336176" y="-174811"/>
          <a:ext cx="8807823" cy="6158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Szövegdoboz 5"/>
          <p:cNvSpPr txBox="1"/>
          <p:nvPr>
            <p:custDataLst>
              <p:tags r:id="rId1"/>
            </p:custDataLst>
          </p:nvPr>
        </p:nvSpPr>
        <p:spPr>
          <a:xfrm>
            <a:off x="0" y="74613"/>
            <a:ext cx="9396413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hu-HU" sz="2200" b="1" dirty="0">
                <a:solidFill>
                  <a:schemeClr val="tx2"/>
                </a:solidFill>
              </a:rPr>
              <a:t>Referencia kamatozású hitelek kamata - akár 5,91 %!</a:t>
            </a:r>
            <a:endParaRPr lang="hu-HU" sz="2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" name="Egyenes összekötő 6"/>
          <p:cNvCxnSpPr/>
          <p:nvPr>
            <p:custDataLst>
              <p:tags r:id="rId2"/>
            </p:custDataLst>
          </p:nvPr>
        </p:nvCxnSpPr>
        <p:spPr>
          <a:xfrm>
            <a:off x="119063" y="476250"/>
            <a:ext cx="8556625" cy="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CEE8CD-F212-4A40-8C0A-B88429F6CD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C6CEE8CD-F212-4A40-8C0A-B88429F6CD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C6CEE8CD-F212-4A40-8C0A-B88429F6CD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59D28A-3A7F-4BA7-B6F7-FCFA2CFE7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graphicEl>
                                              <a:dgm id="{DE59D28A-3A7F-4BA7-B6F7-FCFA2CFE7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DE59D28A-3A7F-4BA7-B6F7-FCFA2CFE7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AD63C1D-1FCA-43AF-8F55-C77318E989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graphicEl>
                                              <a:dgm id="{EAD63C1D-1FCA-43AF-8F55-C77318E989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EAD63C1D-1FCA-43AF-8F55-C77318E989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1405024-1237-4ABC-88AD-AD31CED2FC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21405024-1237-4ABC-88AD-AD31CED2FC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graphicEl>
                                              <a:dgm id="{21405024-1237-4ABC-88AD-AD31CED2FC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53B2EE8-5AD0-4560-91D8-406C1B62AA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653B2EE8-5AD0-4560-91D8-406C1B62AA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653B2EE8-5AD0-4560-91D8-406C1B62AA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8F2A96B-ACC8-4B5C-9A79-EE34DFE24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dgm id="{A8F2A96B-ACC8-4B5C-9A79-EE34DFE24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A8F2A96B-ACC8-4B5C-9A79-EE34DFE24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2412" name="Object 28"/>
          <p:cNvGraphicFramePr>
            <a:graphicFrameLocks noChangeAspect="1"/>
          </p:cNvGraphicFramePr>
          <p:nvPr/>
        </p:nvGraphicFramePr>
        <p:xfrm>
          <a:off x="395288" y="908050"/>
          <a:ext cx="8586787" cy="2295525"/>
        </p:xfrm>
        <a:graphic>
          <a:graphicData uri="http://schemas.openxmlformats.org/presentationml/2006/ole">
            <p:oleObj spid="_x0000_s272412" name="Munkalap" r:id="rId3" imgW="7343775" imgH="2133600" progId="">
              <p:embed/>
            </p:oleObj>
          </a:graphicData>
        </a:graphic>
      </p:graphicFrame>
      <p:graphicFrame>
        <p:nvGraphicFramePr>
          <p:cNvPr id="272413" name="Object 29"/>
          <p:cNvGraphicFramePr>
            <a:graphicFrameLocks noChangeAspect="1"/>
          </p:cNvGraphicFramePr>
          <p:nvPr/>
        </p:nvGraphicFramePr>
        <p:xfrm>
          <a:off x="395288" y="3813175"/>
          <a:ext cx="8497887" cy="2568575"/>
        </p:xfrm>
        <a:graphic>
          <a:graphicData uri="http://schemas.openxmlformats.org/presentationml/2006/ole">
            <p:oleObj spid="_x0000_s272413" name="Munkalap" r:id="rId4" imgW="7248525" imgH="2133600" progId="">
              <p:embed/>
            </p:oleObj>
          </a:graphicData>
        </a:graphic>
      </p:graphicFrame>
      <p:sp>
        <p:nvSpPr>
          <p:cNvPr id="272414" name="Szövegdoboz 2"/>
          <p:cNvSpPr txBox="1">
            <a:spLocks noChangeArrowheads="1"/>
          </p:cNvSpPr>
          <p:nvPr/>
        </p:nvSpPr>
        <p:spPr bwMode="auto">
          <a:xfrm>
            <a:off x="395288" y="260350"/>
            <a:ext cx="84978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b="1"/>
              <a:t>Referencia kamathoz kötött lakáshitel (egyenletes törlesztéssel) 0,8%-os Hűség kamat-kedvezménnyel</a:t>
            </a:r>
          </a:p>
        </p:txBody>
      </p:sp>
      <p:sp>
        <p:nvSpPr>
          <p:cNvPr id="272415" name="Szövegdoboz 5"/>
          <p:cNvSpPr txBox="1">
            <a:spLocks noChangeArrowheads="1"/>
          </p:cNvSpPr>
          <p:nvPr/>
        </p:nvSpPr>
        <p:spPr bwMode="auto">
          <a:xfrm>
            <a:off x="395288" y="3213100"/>
            <a:ext cx="84978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b="1"/>
              <a:t>Referencia kamathoz kötött Takarékos lakáshitel (LTP-vel) 0,95-1,05%-os Hűség kamat-kedvezménnyel</a:t>
            </a:r>
          </a:p>
        </p:txBody>
      </p:sp>
      <p:sp>
        <p:nvSpPr>
          <p:cNvPr id="272416" name="Szövegdoboz 6"/>
          <p:cNvSpPr txBox="1">
            <a:spLocks noChangeArrowheads="1"/>
          </p:cNvSpPr>
          <p:nvPr/>
        </p:nvSpPr>
        <p:spPr bwMode="auto">
          <a:xfrm>
            <a:off x="395288" y="6453188"/>
            <a:ext cx="64087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/>
              <a:t>A havi törlesztőrészletek és a THM tájékoztató jellegűek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7300" name="Object 36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67300" name="think-cell Slide" r:id="rId10" imgW="360" imgH="360" progId="">
              <p:embed/>
            </p:oleObj>
          </a:graphicData>
        </a:graphic>
      </p:graphicFrame>
      <p:sp>
        <p:nvSpPr>
          <p:cNvPr id="20" name="Téglalap 19"/>
          <p:cNvSpPr/>
          <p:nvPr>
            <p:custDataLst>
              <p:tags r:id="rId3"/>
            </p:custDataLst>
          </p:nvPr>
        </p:nvSpPr>
        <p:spPr>
          <a:xfrm>
            <a:off x="6918325" y="4784725"/>
            <a:ext cx="2154238" cy="1262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41" name="Szövegdoboz 40"/>
          <p:cNvSpPr txBox="1"/>
          <p:nvPr>
            <p:custDataLst>
              <p:tags r:id="rId4"/>
            </p:custDataLst>
          </p:nvPr>
        </p:nvSpPr>
        <p:spPr>
          <a:xfrm>
            <a:off x="0" y="74613"/>
            <a:ext cx="9053513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hu-HU" sz="2200" b="1" dirty="0">
                <a:solidFill>
                  <a:schemeClr val="tx2"/>
                </a:solidFill>
              </a:rPr>
              <a:t>5 éves fix kamatperiódusú lakáshitel- 1%-os kamatkedvezmény</a:t>
            </a:r>
          </a:p>
          <a:p>
            <a:pPr eaLnBrk="0" hangingPunct="0">
              <a:defRPr/>
            </a:pPr>
            <a:endParaRPr lang="hu-HU" sz="2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8" name="Egyenes összekötő 17"/>
          <p:cNvCxnSpPr/>
          <p:nvPr>
            <p:custDataLst>
              <p:tags r:id="rId5"/>
            </p:custDataLst>
          </p:nvPr>
        </p:nvCxnSpPr>
        <p:spPr>
          <a:xfrm>
            <a:off x="119063" y="476250"/>
            <a:ext cx="8556625" cy="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" name="Dia számának helye 1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>
          <a:xfrm>
            <a:off x="6397625" y="312738"/>
            <a:ext cx="2133600" cy="476250"/>
          </a:xfrm>
        </p:spPr>
        <p:txBody>
          <a:bodyPr anchor="t"/>
          <a:lstStyle/>
          <a:p>
            <a:pPr algn="r">
              <a:defRPr/>
            </a:pPr>
            <a:fld id="{00335391-B282-482F-A81D-618D410C2EA7}" type="slidenum">
              <a:rPr lang="hu-HU" smtClean="0"/>
              <a:pPr algn="r">
                <a:defRPr/>
              </a:pPr>
              <a:t>24</a:t>
            </a:fld>
            <a:endParaRPr lang="hu-HU" dirty="0"/>
          </a:p>
        </p:txBody>
      </p:sp>
      <p:sp>
        <p:nvSpPr>
          <p:cNvPr id="9" name="Ötszög 8"/>
          <p:cNvSpPr/>
          <p:nvPr/>
        </p:nvSpPr>
        <p:spPr>
          <a:xfrm>
            <a:off x="95941" y="841705"/>
            <a:ext cx="1739755" cy="922807"/>
          </a:xfrm>
          <a:prstGeom prst="homePlate">
            <a:avLst>
              <a:gd name="adj" fmla="val 17782"/>
            </a:avLst>
          </a:prstGeom>
          <a:solidFill>
            <a:srgbClr val="92D05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b="1" dirty="0">
                <a:solidFill>
                  <a:schemeClr val="tx1"/>
                </a:solidFill>
              </a:rPr>
              <a:t>Bizalom kamat kedvezmény</a:t>
            </a:r>
          </a:p>
        </p:txBody>
      </p:sp>
      <p:graphicFrame>
        <p:nvGraphicFramePr>
          <p:cNvPr id="29" name="Diagram 28"/>
          <p:cNvGraphicFramePr>
            <a:graphicFrameLocks/>
          </p:cNvGraphicFramePr>
          <p:nvPr/>
        </p:nvGraphicFramePr>
        <p:xfrm>
          <a:off x="1306912" y="420398"/>
          <a:ext cx="6717503" cy="161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54" name="Téglalap 53"/>
          <p:cNvSpPr/>
          <p:nvPr>
            <p:custDataLst>
              <p:tags r:id="rId7"/>
            </p:custDataLst>
          </p:nvPr>
        </p:nvSpPr>
        <p:spPr>
          <a:xfrm>
            <a:off x="7740352" y="692697"/>
            <a:ext cx="1332416" cy="1071815"/>
          </a:xfrm>
          <a:prstGeom prst="rect">
            <a:avLst/>
          </a:prstGeom>
          <a:solidFill>
            <a:srgbClr val="92D05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2500" b="1" dirty="0">
                <a:solidFill>
                  <a:schemeClr val="tx1"/>
                </a:solidFill>
              </a:rPr>
              <a:t>1%</a:t>
            </a:r>
          </a:p>
        </p:txBody>
      </p:sp>
      <p:sp>
        <p:nvSpPr>
          <p:cNvPr id="267312" name="Szövegdoboz 3"/>
          <p:cNvSpPr txBox="1">
            <a:spLocks noChangeArrowheads="1"/>
          </p:cNvSpPr>
          <p:nvPr/>
        </p:nvSpPr>
        <p:spPr bwMode="auto">
          <a:xfrm>
            <a:off x="1979613" y="1116013"/>
            <a:ext cx="4248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000" b="1">
                <a:solidFill>
                  <a:schemeClr val="bg1"/>
                </a:solidFill>
              </a:rPr>
              <a:t>Minimum 150.000 Ft jövedelem</a:t>
            </a:r>
          </a:p>
        </p:txBody>
      </p:sp>
      <p:graphicFrame>
        <p:nvGraphicFramePr>
          <p:cNvPr id="21" name="Diagram 20"/>
          <p:cNvGraphicFramePr/>
          <p:nvPr/>
        </p:nvGraphicFramePr>
        <p:xfrm>
          <a:off x="136709" y="1197092"/>
          <a:ext cx="8807823" cy="5494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C6CEE8CD-F212-4A40-8C0A-B88429F6CD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graphicEl>
                                              <a:dgm id="{C6CEE8CD-F212-4A40-8C0A-B88429F6CD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graphicEl>
                                              <a:dgm id="{C6CEE8CD-F212-4A40-8C0A-B88429F6CD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DE59D28A-3A7F-4BA7-B6F7-FCFA2CFE7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>
                                            <p:graphicEl>
                                              <a:dgm id="{DE59D28A-3A7F-4BA7-B6F7-FCFA2CFE7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>
                                            <p:graphicEl>
                                              <a:dgm id="{DE59D28A-3A7F-4BA7-B6F7-FCFA2CFE7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EAD63C1D-1FCA-43AF-8F55-C77318E989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>
                                            <p:graphicEl>
                                              <a:dgm id="{EAD63C1D-1FCA-43AF-8F55-C77318E989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>
                                            <p:graphicEl>
                                              <a:dgm id="{EAD63C1D-1FCA-43AF-8F55-C77318E989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21405024-1237-4ABC-88AD-AD31CED2FC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graphicEl>
                                              <a:dgm id="{21405024-1237-4ABC-88AD-AD31CED2FC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>
                                            <p:graphicEl>
                                              <a:dgm id="{21405024-1237-4ABC-88AD-AD31CED2FC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653B2EE8-5AD0-4560-91D8-406C1B62AA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graphicEl>
                                              <a:dgm id="{653B2EE8-5AD0-4560-91D8-406C1B62AA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graphicEl>
                                              <a:dgm id="{653B2EE8-5AD0-4560-91D8-406C1B62AA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A8F2A96B-ACC8-4B5C-9A79-EE34DFE24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>
                                            <p:graphicEl>
                                              <a:dgm id="{A8F2A96B-ACC8-4B5C-9A79-EE34DFE24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>
                                            <p:graphicEl>
                                              <a:dgm id="{A8F2A96B-ACC8-4B5C-9A79-EE34DFE24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3436" name="Object 28"/>
          <p:cNvGraphicFramePr>
            <a:graphicFrameLocks noChangeAspect="1"/>
          </p:cNvGraphicFramePr>
          <p:nvPr/>
        </p:nvGraphicFramePr>
        <p:xfrm>
          <a:off x="395288" y="908050"/>
          <a:ext cx="8586787" cy="2295525"/>
        </p:xfrm>
        <a:graphic>
          <a:graphicData uri="http://schemas.openxmlformats.org/presentationml/2006/ole">
            <p:oleObj spid="_x0000_s273436" name="Munkalap" r:id="rId3" imgW="7343775" imgH="2133600" progId="">
              <p:embed/>
            </p:oleObj>
          </a:graphicData>
        </a:graphic>
      </p:graphicFrame>
      <p:graphicFrame>
        <p:nvGraphicFramePr>
          <p:cNvPr id="273437" name="Object 29"/>
          <p:cNvGraphicFramePr>
            <a:graphicFrameLocks noChangeAspect="1"/>
          </p:cNvGraphicFramePr>
          <p:nvPr/>
        </p:nvGraphicFramePr>
        <p:xfrm>
          <a:off x="395288" y="3813175"/>
          <a:ext cx="8497887" cy="2568575"/>
        </p:xfrm>
        <a:graphic>
          <a:graphicData uri="http://schemas.openxmlformats.org/presentationml/2006/ole">
            <p:oleObj spid="_x0000_s273437" name="Munkalap" r:id="rId4" imgW="5362575" imgH="2133600" progId="">
              <p:embed/>
            </p:oleObj>
          </a:graphicData>
        </a:graphic>
      </p:graphicFrame>
      <p:sp>
        <p:nvSpPr>
          <p:cNvPr id="273438" name="Szövegdoboz 2"/>
          <p:cNvSpPr txBox="1">
            <a:spLocks noChangeArrowheads="1"/>
          </p:cNvSpPr>
          <p:nvPr/>
        </p:nvSpPr>
        <p:spPr bwMode="auto">
          <a:xfrm>
            <a:off x="395288" y="260350"/>
            <a:ext cx="84978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b="1"/>
              <a:t>Fix5 Bizalom Lakáshitel (egyenletes törlesztéssel, 1%-os kamatkedvezmény)</a:t>
            </a:r>
          </a:p>
        </p:txBody>
      </p:sp>
      <p:sp>
        <p:nvSpPr>
          <p:cNvPr id="273439" name="Szövegdoboz 5"/>
          <p:cNvSpPr txBox="1">
            <a:spLocks noChangeArrowheads="1"/>
          </p:cNvSpPr>
          <p:nvPr/>
        </p:nvSpPr>
        <p:spPr bwMode="auto">
          <a:xfrm>
            <a:off x="395288" y="3213100"/>
            <a:ext cx="84978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b="1"/>
              <a:t>Fix5 Takarékos Bizalom Lakáshitel (LTP-vel, 1%-os kamatkedvezmény)</a:t>
            </a:r>
          </a:p>
        </p:txBody>
      </p:sp>
      <p:sp>
        <p:nvSpPr>
          <p:cNvPr id="273440" name="Szövegdoboz 6"/>
          <p:cNvSpPr txBox="1">
            <a:spLocks noChangeArrowheads="1"/>
          </p:cNvSpPr>
          <p:nvPr/>
        </p:nvSpPr>
        <p:spPr bwMode="auto">
          <a:xfrm>
            <a:off x="395288" y="6319838"/>
            <a:ext cx="64087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/>
              <a:t>A havi törlesztőrészletek és a THM tájékoztató jellegűek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5466" name="Object 1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75466" name="think-cell Slide" r:id="rId8" imgW="360" imgH="360" progId="">
              <p:embed/>
            </p:oleObj>
          </a:graphicData>
        </a:graphic>
      </p:graphicFrame>
      <p:sp>
        <p:nvSpPr>
          <p:cNvPr id="41" name="Szövegdoboz 40"/>
          <p:cNvSpPr txBox="1"/>
          <p:nvPr>
            <p:custDataLst>
              <p:tags r:id="rId3"/>
            </p:custDataLst>
          </p:nvPr>
        </p:nvSpPr>
        <p:spPr>
          <a:xfrm>
            <a:off x="0" y="74613"/>
            <a:ext cx="9053513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hu-HU" sz="2200" b="1" dirty="0">
                <a:solidFill>
                  <a:schemeClr val="tx2"/>
                </a:solidFill>
              </a:rPr>
              <a:t>Még egy fontos szempont: Vásárlás önerő nélkül, csak hitelből! </a:t>
            </a:r>
            <a:endParaRPr lang="hu-HU" sz="2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8" name="Egyenes összekötő 17"/>
          <p:cNvCxnSpPr/>
          <p:nvPr>
            <p:custDataLst>
              <p:tags r:id="rId4"/>
            </p:custDataLst>
          </p:nvPr>
        </p:nvCxnSpPr>
        <p:spPr>
          <a:xfrm>
            <a:off x="119063" y="476250"/>
            <a:ext cx="8556625" cy="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" name="Dia számának helye 1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>
          <a:xfrm>
            <a:off x="6397625" y="312738"/>
            <a:ext cx="2133600" cy="476250"/>
          </a:xfrm>
        </p:spPr>
        <p:txBody>
          <a:bodyPr anchor="t"/>
          <a:lstStyle/>
          <a:p>
            <a:pPr algn="r">
              <a:defRPr/>
            </a:pPr>
            <a:fld id="{48E9B1B7-9DD4-427C-8F89-DCDBB523BF2D}" type="slidenum">
              <a:rPr lang="hu-HU" smtClean="0"/>
              <a:pPr algn="r">
                <a:defRPr/>
              </a:pPr>
              <a:t>26</a:t>
            </a:fld>
            <a:endParaRPr lang="hu-HU" dirty="0"/>
          </a:p>
        </p:txBody>
      </p:sp>
      <p:sp>
        <p:nvSpPr>
          <p:cNvPr id="275470" name="Szövegdoboz 3"/>
          <p:cNvSpPr txBox="1">
            <a:spLocks noChangeArrowheads="1"/>
          </p:cNvSpPr>
          <p:nvPr/>
        </p:nvSpPr>
        <p:spPr bwMode="auto">
          <a:xfrm>
            <a:off x="1979613" y="1412875"/>
            <a:ext cx="4248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000" b="1">
                <a:solidFill>
                  <a:schemeClr val="bg1"/>
                </a:solidFill>
              </a:rPr>
              <a:t>Minimálbérnek megfelelő jövedelem átutalás</a:t>
            </a:r>
          </a:p>
        </p:txBody>
      </p:sp>
      <p:graphicFrame>
        <p:nvGraphicFramePr>
          <p:cNvPr id="21" name="Diagram 20"/>
          <p:cNvGraphicFramePr/>
          <p:nvPr/>
        </p:nvGraphicFramePr>
        <p:xfrm>
          <a:off x="136709" y="1772816"/>
          <a:ext cx="8917008" cy="4847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pSp>
        <p:nvGrpSpPr>
          <p:cNvPr id="12" name="Csoportba foglalás 11"/>
          <p:cNvGrpSpPr>
            <a:grpSpLocks/>
          </p:cNvGrpSpPr>
          <p:nvPr/>
        </p:nvGrpSpPr>
        <p:grpSpPr bwMode="auto">
          <a:xfrm>
            <a:off x="100013" y="549275"/>
            <a:ext cx="8864600" cy="1217613"/>
            <a:chOff x="2597955" y="54"/>
            <a:chExt cx="2740864" cy="679764"/>
          </a:xfrm>
        </p:grpSpPr>
        <p:sp>
          <p:nvSpPr>
            <p:cNvPr id="13" name="Lekerekített téglalap 12"/>
            <p:cNvSpPr/>
            <p:nvPr/>
          </p:nvSpPr>
          <p:spPr>
            <a:xfrm>
              <a:off x="2597955" y="54"/>
              <a:ext cx="2740864" cy="679764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Lekerekített téglalap 4"/>
            <p:cNvSpPr/>
            <p:nvPr/>
          </p:nvSpPr>
          <p:spPr>
            <a:xfrm>
              <a:off x="2618079" y="19552"/>
              <a:ext cx="2700615" cy="6407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spcCol="1270" anchor="ctr"/>
            <a:lstStyle/>
            <a:p>
              <a:pPr algn="just">
                <a:lnSpc>
                  <a:spcPts val="2100"/>
                </a:lnSpc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hu-HU" b="1" dirty="0">
                  <a:solidFill>
                    <a:schemeClr val="bg1"/>
                  </a:solidFill>
                </a:rPr>
                <a:t>Honvédségi alkalmazottak által igénybe vehető vételár kedvezménynek köszönhetően az ingatlan akár önerő nélkül is megvásárolható OTP Banki hitelből! </a:t>
              </a:r>
            </a:p>
          </p:txBody>
        </p:sp>
      </p:grpSp>
      <p:sp>
        <p:nvSpPr>
          <p:cNvPr id="19" name="Szövegdoboz 18"/>
          <p:cNvSpPr txBox="1">
            <a:spLocks noChangeArrowheads="1"/>
          </p:cNvSpPr>
          <p:nvPr/>
        </p:nvSpPr>
        <p:spPr bwMode="auto">
          <a:xfrm>
            <a:off x="100013" y="1989138"/>
            <a:ext cx="77041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b="1"/>
              <a:t>Példa a finanszírozásra: 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AsOne/>
      </p:bldGraphic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5263" name="Object 47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65263" name="think-cell Slide" r:id="rId9" imgW="360" imgH="360" progId="">
              <p:embed/>
            </p:oleObj>
          </a:graphicData>
        </a:graphic>
      </p:graphicFrame>
      <p:sp>
        <p:nvSpPr>
          <p:cNvPr id="41" name="Szövegdoboz 40"/>
          <p:cNvSpPr txBox="1"/>
          <p:nvPr>
            <p:custDataLst>
              <p:tags r:id="rId3"/>
            </p:custDataLst>
          </p:nvPr>
        </p:nvSpPr>
        <p:spPr>
          <a:xfrm>
            <a:off x="-107950" y="-26988"/>
            <a:ext cx="9359900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hu-HU" sz="2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hu-HU" sz="2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Teljes induló díjkedvezmény a lakáshitel, lízing felvételekor </a:t>
            </a:r>
          </a:p>
        </p:txBody>
      </p:sp>
      <p:cxnSp>
        <p:nvCxnSpPr>
          <p:cNvPr id="5" name="Egyenes összekötő 4"/>
          <p:cNvCxnSpPr/>
          <p:nvPr>
            <p:custDataLst>
              <p:tags r:id="rId4"/>
            </p:custDataLst>
          </p:nvPr>
        </p:nvCxnSpPr>
        <p:spPr>
          <a:xfrm>
            <a:off x="57150" y="395288"/>
            <a:ext cx="8737600" cy="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" name="Dia számának helye 2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>
          <a:xfrm>
            <a:off x="6516688" y="431800"/>
            <a:ext cx="2133600" cy="476250"/>
          </a:xfrm>
        </p:spPr>
        <p:txBody>
          <a:bodyPr anchor="t"/>
          <a:lstStyle/>
          <a:p>
            <a:pPr algn="r">
              <a:defRPr/>
            </a:pPr>
            <a:fld id="{7995FD37-373F-4AC5-8EAD-7D906094B679}" type="slidenum">
              <a:rPr lang="hu-HU" smtClean="0"/>
              <a:pPr algn="r">
                <a:defRPr/>
              </a:pPr>
              <a:t>27</a:t>
            </a:fld>
            <a:endParaRPr lang="hu-HU" dirty="0"/>
          </a:p>
        </p:txBody>
      </p:sp>
      <p:sp>
        <p:nvSpPr>
          <p:cNvPr id="14" name="Szövegdoboz 13"/>
          <p:cNvSpPr txBox="1"/>
          <p:nvPr>
            <p:custDataLst>
              <p:tags r:id="rId6"/>
            </p:custDataLst>
          </p:nvPr>
        </p:nvSpPr>
        <p:spPr>
          <a:xfrm>
            <a:off x="57150" y="595313"/>
            <a:ext cx="4622800" cy="5554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47675" indent="-447675">
              <a:spcBef>
                <a:spcPts val="0"/>
              </a:spcBef>
              <a:spcAft>
                <a:spcPts val="1200"/>
              </a:spcAft>
              <a:buClr>
                <a:srgbClr val="92D050"/>
              </a:buClr>
              <a:buFont typeface="Wingdings" pitchFamily="2" charset="2"/>
              <a:buChar char="q"/>
              <a:defRPr/>
            </a:pPr>
            <a:r>
              <a:rPr lang="hu-HU" sz="2200" b="1" dirty="0">
                <a:solidFill>
                  <a:srgbClr val="006749"/>
                </a:solidFill>
              </a:rPr>
              <a:t>0 Ft induló díj lakáshitelnél és lakáslízingnél:</a:t>
            </a:r>
          </a:p>
          <a:p>
            <a:pPr marL="809625" lvl="1" indent="-361950"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Font typeface="Wingdings" pitchFamily="2" charset="2"/>
              <a:buChar char="v"/>
              <a:defRPr/>
            </a:pPr>
            <a:r>
              <a:rPr lang="hu-HU" sz="2200" b="1" dirty="0">
                <a:solidFill>
                  <a:srgbClr val="006749"/>
                </a:solidFill>
              </a:rPr>
              <a:t>Ügyintézési díj </a:t>
            </a:r>
            <a:r>
              <a:rPr lang="hu-HU" sz="2200" dirty="0">
                <a:solidFill>
                  <a:srgbClr val="006749"/>
                </a:solidFill>
              </a:rPr>
              <a:t>0 Ft</a:t>
            </a:r>
          </a:p>
          <a:p>
            <a:pPr marL="809625" lvl="1" indent="-361950"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Font typeface="Wingdings" pitchFamily="2" charset="2"/>
              <a:buChar char="v"/>
              <a:defRPr/>
            </a:pPr>
            <a:r>
              <a:rPr lang="hu-HU" sz="2200" b="1" dirty="0">
                <a:solidFill>
                  <a:srgbClr val="006749"/>
                </a:solidFill>
              </a:rPr>
              <a:t>Értékbecslési díj </a:t>
            </a:r>
            <a:r>
              <a:rPr lang="hu-HU" sz="2200" dirty="0">
                <a:solidFill>
                  <a:srgbClr val="006749"/>
                </a:solidFill>
              </a:rPr>
              <a:t>0 Ft </a:t>
            </a:r>
          </a:p>
          <a:p>
            <a:pPr marL="809625" lvl="1" indent="-361950"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Font typeface="Wingdings" pitchFamily="2" charset="2"/>
              <a:buChar char="v"/>
              <a:defRPr/>
            </a:pPr>
            <a:r>
              <a:rPr lang="hu-HU" sz="2200" b="1" dirty="0">
                <a:solidFill>
                  <a:srgbClr val="006749"/>
                </a:solidFill>
              </a:rPr>
              <a:t>Fedezetkezelési díj </a:t>
            </a:r>
            <a:r>
              <a:rPr lang="hu-HU" sz="2200" dirty="0">
                <a:solidFill>
                  <a:srgbClr val="006749"/>
                </a:solidFill>
              </a:rPr>
              <a:t>0 Ft</a:t>
            </a:r>
          </a:p>
          <a:p>
            <a:pPr marL="809625" lvl="1" indent="-361950"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Font typeface="Wingdings" pitchFamily="2" charset="2"/>
              <a:buChar char="v"/>
              <a:defRPr/>
            </a:pPr>
            <a:r>
              <a:rPr lang="hu-HU" sz="2200" b="1" dirty="0">
                <a:solidFill>
                  <a:srgbClr val="006749"/>
                </a:solidFill>
              </a:rPr>
              <a:t>Hitelkeret beállítási jutalék/ szerződéskötési díj </a:t>
            </a:r>
            <a:r>
              <a:rPr lang="hu-HU" sz="2200" dirty="0">
                <a:solidFill>
                  <a:srgbClr val="006749"/>
                </a:solidFill>
              </a:rPr>
              <a:t>0 Ft</a:t>
            </a:r>
          </a:p>
          <a:p>
            <a:pPr marL="809625" lvl="1" indent="-361950"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Font typeface="Wingdings" pitchFamily="2" charset="2"/>
              <a:buChar char="v"/>
              <a:defRPr/>
            </a:pPr>
            <a:r>
              <a:rPr lang="hu-HU" sz="2200" b="1" dirty="0">
                <a:solidFill>
                  <a:srgbClr val="006749"/>
                </a:solidFill>
              </a:rPr>
              <a:t>Közjegyzői díjat a bank/lízingcég fizeti meg </a:t>
            </a:r>
          </a:p>
          <a:p>
            <a:pPr marL="447675" indent="-447675">
              <a:spcBef>
                <a:spcPts val="600"/>
              </a:spcBef>
              <a:spcAft>
                <a:spcPts val="1200"/>
              </a:spcAft>
              <a:buClr>
                <a:srgbClr val="92D050"/>
              </a:buClr>
              <a:buFont typeface="Wingdings" pitchFamily="2" charset="2"/>
              <a:buChar char="q"/>
              <a:defRPr/>
            </a:pPr>
            <a:r>
              <a:rPr lang="hu-HU" sz="2200" dirty="0">
                <a:solidFill>
                  <a:srgbClr val="006749"/>
                </a:solidFill>
              </a:rPr>
              <a:t>Átlag </a:t>
            </a:r>
            <a:r>
              <a:rPr lang="hu-HU" sz="2200" b="1" dirty="0">
                <a:solidFill>
                  <a:srgbClr val="006749"/>
                </a:solidFill>
              </a:rPr>
              <a:t>214.000 Ft</a:t>
            </a:r>
            <a:r>
              <a:rPr lang="hu-HU" sz="2200" dirty="0">
                <a:solidFill>
                  <a:srgbClr val="006749"/>
                </a:solidFill>
              </a:rPr>
              <a:t> díjelengedés*</a:t>
            </a:r>
            <a:endParaRPr lang="hu-HU" sz="2200" b="1" dirty="0">
              <a:solidFill>
                <a:srgbClr val="006749"/>
              </a:solidFill>
            </a:endParaRPr>
          </a:p>
          <a:p>
            <a:pPr marL="447675" indent="-447675"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Font typeface="Wingdings" pitchFamily="2" charset="2"/>
              <a:buChar char="q"/>
              <a:defRPr/>
            </a:pPr>
            <a:r>
              <a:rPr lang="hu-HU" sz="2200" dirty="0">
                <a:solidFill>
                  <a:srgbClr val="006749"/>
                </a:solidFill>
              </a:rPr>
              <a:t>Hitelekhez díjmentes LTP kötés </a:t>
            </a:r>
            <a:r>
              <a:rPr lang="hu-HU" sz="1600" dirty="0">
                <a:solidFill>
                  <a:srgbClr val="006749"/>
                </a:solidFill>
              </a:rPr>
              <a:t>(külön meghatározott akciós időszakokban)</a:t>
            </a:r>
          </a:p>
          <a:p>
            <a:pPr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defRPr/>
            </a:pPr>
            <a:r>
              <a:rPr lang="hu-HU" sz="1200" dirty="0">
                <a:solidFill>
                  <a:srgbClr val="006749"/>
                </a:solidFill>
              </a:rPr>
              <a:t>* 5 millió Ft-os hitelösszeg esetén</a:t>
            </a:r>
          </a:p>
        </p:txBody>
      </p:sp>
      <p:pic>
        <p:nvPicPr>
          <p:cNvPr id="265221" name="Picture 5"/>
          <p:cNvPicPr>
            <a:picLocks noChangeAspect="1" noChangeArrowheads="1"/>
          </p:cNvPicPr>
          <p:nvPr/>
        </p:nvPicPr>
        <p:blipFill>
          <a:blip r:embed="rId10"/>
          <a:srcRect b="18382"/>
          <a:stretch>
            <a:fillRect/>
          </a:stretch>
        </p:blipFill>
        <p:spPr bwMode="auto">
          <a:xfrm>
            <a:off x="4679950" y="1004888"/>
            <a:ext cx="4356100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250"/>
                                        <p:tgtEl>
                                          <p:spTgt spid="265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hu-HU" smtClean="0"/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hu-HU" smtClean="0"/>
          </a:p>
        </p:txBody>
      </p:sp>
      <p:sp>
        <p:nvSpPr>
          <p:cNvPr id="291844" name="AutoShape 4"/>
          <p:cNvSpPr>
            <a:spLocks noChangeArrowheads="1"/>
          </p:cNvSpPr>
          <p:nvPr/>
        </p:nvSpPr>
        <p:spPr bwMode="auto">
          <a:xfrm>
            <a:off x="395288" y="1341438"/>
            <a:ext cx="8748712" cy="5040312"/>
          </a:xfrm>
          <a:prstGeom prst="ribbon">
            <a:avLst>
              <a:gd name="adj1" fmla="val 12500"/>
              <a:gd name="adj2" fmla="val 75000"/>
            </a:avLst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2000" b="1">
                <a:solidFill>
                  <a:srgbClr val="FFFF00"/>
                </a:solidFill>
                <a:latin typeface="Albertus Extra Bold"/>
              </a:rPr>
              <a:t>A HONVÉDELMI MINISZTÉRIUM ELVÁRÁSAI</a:t>
            </a:r>
            <a:r>
              <a:rPr lang="hu-HU" sz="2000" b="1">
                <a:solidFill>
                  <a:srgbClr val="FFFF00"/>
                </a:solidFill>
              </a:rPr>
              <a:t> </a:t>
            </a:r>
          </a:p>
          <a:p>
            <a:pPr algn="ctr"/>
            <a:endParaRPr lang="hu-HU" sz="2000" b="1">
              <a:solidFill>
                <a:srgbClr val="FFFF00"/>
              </a:solidFill>
            </a:endParaRPr>
          </a:p>
          <a:p>
            <a:pPr algn="ctr"/>
            <a:r>
              <a:rPr lang="hu-HU" b="1">
                <a:solidFill>
                  <a:srgbClr val="FFFF00"/>
                </a:solidFill>
              </a:rPr>
              <a:t>- Felelős hitelnyújtás és felelős hitelfelvétel!!!!</a:t>
            </a:r>
          </a:p>
          <a:p>
            <a:pPr algn="ctr">
              <a:buFontTx/>
              <a:buChar char="-"/>
            </a:pPr>
            <a:r>
              <a:rPr lang="hu-HU" b="1"/>
              <a:t> A banki ügyintézés ne legyen a szolgálat rovására! </a:t>
            </a:r>
          </a:p>
          <a:p>
            <a:pPr algn="ctr"/>
            <a:r>
              <a:rPr lang="hu-HU" b="1"/>
              <a:t>(</a:t>
            </a:r>
            <a:r>
              <a:rPr lang="hu-HU" b="1">
                <a:solidFill>
                  <a:srgbClr val="FFFF00"/>
                </a:solidFill>
              </a:rPr>
              <a:t>mobil ügyintézés</a:t>
            </a:r>
            <a:r>
              <a:rPr lang="hu-HU" b="1"/>
              <a:t>)</a:t>
            </a:r>
          </a:p>
          <a:p>
            <a:pPr algn="ctr">
              <a:buFontTx/>
              <a:buChar char="-"/>
            </a:pPr>
            <a:r>
              <a:rPr lang="hu-HU" b="1"/>
              <a:t> </a:t>
            </a:r>
            <a:r>
              <a:rPr lang="hu-HU" b="1">
                <a:solidFill>
                  <a:srgbClr val="FFFF00"/>
                </a:solidFill>
              </a:rPr>
              <a:t>Szakmai támogatás</a:t>
            </a:r>
            <a:r>
              <a:rPr lang="hu-HU" b="1"/>
              <a:t> (fogjuk kézen az ügyfeleket!)</a:t>
            </a:r>
          </a:p>
          <a:p>
            <a:pPr algn="ctr"/>
            <a:r>
              <a:rPr lang="hu-HU" b="1"/>
              <a:t>- Ne legyen plusz teher </a:t>
            </a:r>
          </a:p>
          <a:p>
            <a:pPr algn="ctr">
              <a:buFontTx/>
              <a:buChar char="-"/>
            </a:pPr>
            <a:r>
              <a:rPr lang="hu-HU" b="1">
                <a:solidFill>
                  <a:srgbClr val="FFFF00"/>
                </a:solidFill>
              </a:rPr>
              <a:t>Teljes körű</a:t>
            </a:r>
            <a:r>
              <a:rPr lang="hu-HU" b="1"/>
              <a:t> szolgáltatás </a:t>
            </a:r>
          </a:p>
          <a:p>
            <a:pPr algn="ctr">
              <a:buFontTx/>
              <a:buChar char="-"/>
            </a:pPr>
            <a:r>
              <a:rPr lang="hu-HU" b="1"/>
              <a:t> </a:t>
            </a:r>
            <a:r>
              <a:rPr lang="hu-HU" b="1">
                <a:solidFill>
                  <a:srgbClr val="FFFF00"/>
                </a:solidFill>
              </a:rPr>
              <a:t>Optimális</a:t>
            </a:r>
            <a:r>
              <a:rPr lang="hu-HU" b="1"/>
              <a:t>, egyénre szabott pénzintézeti megoldás</a:t>
            </a:r>
          </a:p>
          <a:p>
            <a:pPr algn="ctr"/>
            <a:r>
              <a:rPr lang="hu-HU" b="1"/>
              <a:t>- </a:t>
            </a:r>
            <a:r>
              <a:rPr lang="hu-HU" b="1">
                <a:solidFill>
                  <a:srgbClr val="FFFF00"/>
                </a:solidFill>
              </a:rPr>
              <a:t>Tapasztalat</a:t>
            </a:r>
          </a:p>
          <a:p>
            <a:pPr algn="ctr"/>
            <a:endParaRPr lang="hu-HU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hu-HU" smtClean="0"/>
          </a:p>
        </p:txBody>
      </p:sp>
      <p:pic>
        <p:nvPicPr>
          <p:cNvPr id="11" name="Szöveg helye 10"/>
          <p:cNvPicPr>
            <a:picLocks noGrp="1" noChangeAspect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435600" y="2708275"/>
            <a:ext cx="3408363" cy="2441575"/>
          </a:xfrm>
        </p:spPr>
      </p:pic>
      <p:sp>
        <p:nvSpPr>
          <p:cNvPr id="292868" name="Tartalom helye 2"/>
          <p:cNvSpPr>
            <a:spLocks/>
          </p:cNvSpPr>
          <p:nvPr/>
        </p:nvSpPr>
        <p:spPr bwMode="auto">
          <a:xfrm>
            <a:off x="539750" y="2349500"/>
            <a:ext cx="8229600" cy="431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hu-HU" sz="2000" b="1">
                <a:solidFill>
                  <a:srgbClr val="006F51"/>
                </a:solidFill>
              </a:rPr>
              <a:t>A szolgáltató rugalmasan tud alkalmazkodni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hu-HU" sz="2000">
                <a:solidFill>
                  <a:srgbClr val="006F51"/>
                </a:solidFill>
              </a:rPr>
              <a:t>Ügyfél munkaidejéhez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hu-HU" sz="2000">
                <a:solidFill>
                  <a:srgbClr val="006F51"/>
                </a:solidFill>
              </a:rPr>
              <a:t>Pénzintézeti munkarendhez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hu-HU" sz="2000" b="1">
                <a:solidFill>
                  <a:srgbClr val="006F51"/>
                </a:solidFill>
              </a:rPr>
              <a:t>Komplex szolgáltatás</a:t>
            </a:r>
          </a:p>
          <a:p>
            <a:pPr marL="742950" lvl="2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hu-HU" sz="2000">
                <a:solidFill>
                  <a:srgbClr val="006F51"/>
                </a:solidFill>
              </a:rPr>
              <a:t>Független tájékoztatás</a:t>
            </a:r>
          </a:p>
          <a:p>
            <a:pPr marL="742950" lvl="2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hu-HU" sz="2000">
                <a:solidFill>
                  <a:srgbClr val="006F51"/>
                </a:solidFill>
              </a:rPr>
              <a:t>Igényfelmérés</a:t>
            </a:r>
          </a:p>
          <a:p>
            <a:pPr marL="742950" lvl="2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hu-HU" sz="2000">
                <a:solidFill>
                  <a:srgbClr val="006F51"/>
                </a:solidFill>
              </a:rPr>
              <a:t>Lehetőségek számbavétele</a:t>
            </a:r>
          </a:p>
          <a:p>
            <a:pPr marL="742950" lvl="2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hu-HU" sz="2000">
                <a:solidFill>
                  <a:srgbClr val="006F51"/>
                </a:solidFill>
              </a:rPr>
              <a:t>Tanácsadás</a:t>
            </a:r>
          </a:p>
          <a:p>
            <a:pPr marL="742950" lvl="2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hu-HU" sz="2000">
                <a:solidFill>
                  <a:srgbClr val="006F51"/>
                </a:solidFill>
              </a:rPr>
              <a:t>Versenyeztetett ajánlattétel</a:t>
            </a:r>
          </a:p>
          <a:p>
            <a:pPr marL="742950" lvl="2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hu-HU" sz="2000">
                <a:solidFill>
                  <a:srgbClr val="006F51"/>
                </a:solidFill>
              </a:rPr>
              <a:t>Ügyintézés</a:t>
            </a:r>
          </a:p>
          <a:p>
            <a:pPr marL="742950" lvl="2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hu-HU" sz="2000">
                <a:solidFill>
                  <a:srgbClr val="006F51"/>
                </a:solidFill>
              </a:rPr>
              <a:t>Utólagos és folyamatos ügyfélápolás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hu-HU" sz="2000" b="1">
                <a:solidFill>
                  <a:srgbClr val="006F51"/>
                </a:solidFill>
              </a:rPr>
              <a:t>Díjmentes</a:t>
            </a:r>
          </a:p>
        </p:txBody>
      </p:sp>
      <p:sp>
        <p:nvSpPr>
          <p:cNvPr id="292869" name="Cím 1"/>
          <p:cNvSpPr>
            <a:spLocks/>
          </p:cNvSpPr>
          <p:nvPr/>
        </p:nvSpPr>
        <p:spPr bwMode="auto">
          <a:xfrm>
            <a:off x="0" y="765175"/>
            <a:ext cx="82296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hu-HU" sz="3200" b="1">
                <a:solidFill>
                  <a:schemeClr val="tx2"/>
                </a:solidFill>
              </a:rPr>
              <a:t>              Pénzügyi Közvetítői Szolgáltatás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971550" y="765175"/>
            <a:ext cx="7486650" cy="1584325"/>
          </a:xfrm>
        </p:spPr>
        <p:txBody>
          <a:bodyPr/>
          <a:lstStyle/>
          <a:p>
            <a:endParaRPr lang="hu-HU" sz="4800" smtClean="0"/>
          </a:p>
        </p:txBody>
      </p:sp>
      <p:pic>
        <p:nvPicPr>
          <p:cNvPr id="72707" name="Picture 3" descr="kezfog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2492375"/>
            <a:ext cx="3429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2" name="AutoShape 4"/>
          <p:cNvSpPr>
            <a:spLocks noChangeArrowheads="1"/>
          </p:cNvSpPr>
          <p:nvPr/>
        </p:nvSpPr>
        <p:spPr bwMode="auto">
          <a:xfrm>
            <a:off x="323850" y="2133600"/>
            <a:ext cx="4752975" cy="4248150"/>
          </a:xfrm>
          <a:prstGeom prst="verticalScroll">
            <a:avLst>
              <a:gd name="adj" fmla="val 12500"/>
            </a:avLst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hu-HU" dirty="0">
              <a:solidFill>
                <a:srgbClr val="FF5050"/>
              </a:solidFill>
              <a:latin typeface="Antique Olive Compact" pitchFamily="34" charset="0"/>
            </a:endParaRPr>
          </a:p>
          <a:p>
            <a:pPr algn="ctr">
              <a:defRPr/>
            </a:pPr>
            <a:endParaRPr lang="hu-HU" dirty="0">
              <a:solidFill>
                <a:srgbClr val="FFFF00"/>
              </a:solidFill>
              <a:latin typeface="Antique Olive Compact" pitchFamily="34" charset="0"/>
            </a:endParaRPr>
          </a:p>
          <a:p>
            <a:pPr algn="ctr">
              <a:defRPr/>
            </a:pPr>
            <a:r>
              <a:rPr lang="hu-HU" dirty="0">
                <a:latin typeface="+mn-lt"/>
              </a:rPr>
              <a:t>A Honvédelmi </a:t>
            </a:r>
          </a:p>
          <a:p>
            <a:pPr algn="ctr">
              <a:defRPr/>
            </a:pPr>
            <a:r>
              <a:rPr lang="hu-HU" dirty="0">
                <a:latin typeface="+mn-lt"/>
              </a:rPr>
              <a:t>Minisztérium </a:t>
            </a:r>
          </a:p>
          <a:p>
            <a:pPr algn="ctr">
              <a:defRPr/>
            </a:pPr>
            <a:r>
              <a:rPr lang="hu-HU" dirty="0">
                <a:latin typeface="+mn-lt"/>
              </a:rPr>
              <a:t>és </a:t>
            </a:r>
          </a:p>
          <a:p>
            <a:pPr algn="ctr">
              <a:defRPr/>
            </a:pPr>
            <a:r>
              <a:rPr lang="hu-HU" dirty="0">
                <a:latin typeface="+mn-lt"/>
              </a:rPr>
              <a:t>Pénzintézeti Partnere,</a:t>
            </a:r>
          </a:p>
          <a:p>
            <a:pPr algn="ctr">
              <a:defRPr/>
            </a:pPr>
            <a:r>
              <a:rPr lang="hu-HU" dirty="0">
                <a:latin typeface="+mn-lt"/>
              </a:rPr>
              <a:t>az OTP </a:t>
            </a:r>
          </a:p>
          <a:p>
            <a:pPr algn="ctr">
              <a:defRPr/>
            </a:pPr>
            <a:r>
              <a:rPr lang="hu-HU" dirty="0">
                <a:latin typeface="+mn-lt"/>
              </a:rPr>
              <a:t>együttműködésének </a:t>
            </a:r>
          </a:p>
          <a:p>
            <a:pPr algn="ctr">
              <a:defRPr/>
            </a:pPr>
            <a:r>
              <a:rPr lang="hu-HU" dirty="0">
                <a:latin typeface="+mn-lt"/>
              </a:rPr>
              <a:t>eredménye:</a:t>
            </a:r>
          </a:p>
          <a:p>
            <a:pPr algn="ctr">
              <a:defRPr/>
            </a:pPr>
            <a:endParaRPr lang="hu-HU" dirty="0">
              <a:latin typeface="+mn-lt"/>
            </a:endParaRPr>
          </a:p>
          <a:p>
            <a:pPr algn="ctr">
              <a:defRPr/>
            </a:pPr>
            <a:r>
              <a:rPr lang="hu-HU" dirty="0">
                <a:latin typeface="+mn-lt"/>
              </a:rPr>
              <a:t>a Honvédségi </a:t>
            </a:r>
          </a:p>
          <a:p>
            <a:pPr algn="ctr">
              <a:defRPr/>
            </a:pPr>
            <a:r>
              <a:rPr lang="hu-HU" dirty="0">
                <a:latin typeface="+mn-lt"/>
              </a:rPr>
              <a:t>Alkalmazottak</a:t>
            </a:r>
          </a:p>
          <a:p>
            <a:pPr algn="ctr">
              <a:defRPr/>
            </a:pPr>
            <a:r>
              <a:rPr lang="hu-HU" dirty="0">
                <a:latin typeface="+mn-lt"/>
              </a:rPr>
              <a:t>számára biztosított</a:t>
            </a:r>
          </a:p>
          <a:p>
            <a:pPr algn="ctr">
              <a:defRPr/>
            </a:pPr>
            <a:r>
              <a:rPr lang="hu-HU" dirty="0">
                <a:latin typeface="+mn-lt"/>
              </a:rPr>
              <a:t>Lízing, hitel és számla-</a:t>
            </a:r>
          </a:p>
          <a:p>
            <a:pPr algn="ctr">
              <a:defRPr/>
            </a:pPr>
            <a:r>
              <a:rPr lang="hu-HU" dirty="0">
                <a:latin typeface="+mn-lt"/>
              </a:rPr>
              <a:t>csomagkedvezmények.</a:t>
            </a:r>
          </a:p>
          <a:p>
            <a:pPr algn="ctr">
              <a:defRPr/>
            </a:pPr>
            <a:endParaRPr lang="hu-HU" dirty="0">
              <a:solidFill>
                <a:srgbClr val="FF5050"/>
              </a:solidFill>
              <a:latin typeface="Antique Olive Compact" pitchFamily="34" charset="0"/>
            </a:endParaRPr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611188" y="404813"/>
            <a:ext cx="8137525" cy="14398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2000" b="1"/>
              <a:t>A HM – az általa nyújtott támogatásokon túl – </a:t>
            </a:r>
          </a:p>
          <a:p>
            <a:pPr algn="ctr"/>
            <a:r>
              <a:rPr lang="hu-HU" sz="2000" b="1"/>
              <a:t>megoldásokat keresett és talált lakásproblémák orvoslására.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8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498475"/>
            <a:ext cx="5073650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églalap 5"/>
          <p:cNvSpPr/>
          <p:nvPr/>
        </p:nvSpPr>
        <p:spPr>
          <a:xfrm>
            <a:off x="6550025" y="0"/>
            <a:ext cx="259397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1475658" y="1628799"/>
            <a:ext cx="5074228" cy="625379"/>
          </a:xfrm>
          <a:prstGeom prst="rect">
            <a:avLst/>
          </a:prstGeom>
          <a:gradFill flip="none" rotWithShape="1">
            <a:gsLst>
              <a:gs pos="0">
                <a:srgbClr val="FF0000">
                  <a:lumMod val="52000"/>
                  <a:lumOff val="48000"/>
                </a:srgbClr>
              </a:gs>
              <a:gs pos="70000">
                <a:srgbClr val="BDEBD2"/>
              </a:gs>
              <a:gs pos="28000">
                <a:schemeClr val="bg1"/>
              </a:gs>
              <a:gs pos="100000">
                <a:srgbClr val="00B050">
                  <a:alpha val="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36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293894" name="Picture 5" descr="http://www.expoagralim.ro/wp-content/uploads/2012/06/otp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34213" y="4508500"/>
            <a:ext cx="1625600" cy="160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9389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1000" y="6115050"/>
            <a:ext cx="2232025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églalap 9"/>
          <p:cNvSpPr/>
          <p:nvPr/>
        </p:nvSpPr>
        <p:spPr>
          <a:xfrm>
            <a:off x="1763713" y="3679825"/>
            <a:ext cx="2808287" cy="2435225"/>
          </a:xfrm>
          <a:prstGeom prst="rect">
            <a:avLst/>
          </a:prstGeom>
          <a:gradFill flip="none" rotWithShape="1">
            <a:gsLst>
              <a:gs pos="0">
                <a:srgbClr val="006600"/>
              </a:gs>
              <a:gs pos="81000">
                <a:srgbClr val="92D050"/>
              </a:gs>
              <a:gs pos="100000">
                <a:srgbClr val="A6D022"/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hu-HU" sz="2400" dirty="0">
                <a:solidFill>
                  <a:schemeClr val="bg1"/>
                </a:solidFill>
              </a:rPr>
              <a:t>Munkáltatói számlacsomagok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4356100" y="2463800"/>
            <a:ext cx="2160588" cy="1930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hu-HU" sz="2000" dirty="0">
                <a:solidFill>
                  <a:schemeClr val="bg1"/>
                </a:solidFill>
              </a:rPr>
              <a:t>A Honvédelmi Minisztérium dolgozói részére</a:t>
            </a:r>
            <a:endParaRPr lang="hu-HU" sz="2000" dirty="0">
              <a:solidFill>
                <a:schemeClr val="bg1"/>
              </a:solidFill>
            </a:endParaRPr>
          </a:p>
        </p:txBody>
      </p:sp>
      <p:pic>
        <p:nvPicPr>
          <p:cNvPr id="293898" name="Picture 2" descr="http://www.fehervarihuszarok.hu/foto_ikon/mh_logo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900" y="549275"/>
            <a:ext cx="16383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>
          <a:xfrm>
            <a:off x="7010400" y="6308725"/>
            <a:ext cx="2133600" cy="365125"/>
          </a:xfrm>
        </p:spPr>
        <p:txBody>
          <a:bodyPr anchor="t"/>
          <a:lstStyle/>
          <a:p>
            <a:pPr algn="r">
              <a:defRPr/>
            </a:pPr>
            <a:fld id="{9EC86640-3AB5-4235-A8DE-3C877DC5B85F}" type="slidenum">
              <a:rPr lang="hu-HU" smtClean="0"/>
              <a:pPr algn="r">
                <a:defRPr/>
              </a:pPr>
              <a:t>30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7263" y="468313"/>
            <a:ext cx="5580062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églalap 12"/>
          <p:cNvSpPr/>
          <p:nvPr/>
        </p:nvSpPr>
        <p:spPr>
          <a:xfrm>
            <a:off x="6550025" y="87313"/>
            <a:ext cx="2593975" cy="67706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4" name="Téglalap 13"/>
          <p:cNvSpPr/>
          <p:nvPr/>
        </p:nvSpPr>
        <p:spPr>
          <a:xfrm>
            <a:off x="1249363" y="3860800"/>
            <a:ext cx="2808287" cy="2435225"/>
          </a:xfrm>
          <a:prstGeom prst="rect">
            <a:avLst/>
          </a:prstGeom>
          <a:gradFill flip="none" rotWithShape="1">
            <a:gsLst>
              <a:gs pos="0">
                <a:srgbClr val="006600"/>
              </a:gs>
              <a:gs pos="81000">
                <a:srgbClr val="92D050"/>
              </a:gs>
              <a:gs pos="100000">
                <a:srgbClr val="A6D022"/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hu-HU" sz="2400" dirty="0">
                <a:solidFill>
                  <a:schemeClr val="bg1"/>
                </a:solidFill>
              </a:rPr>
              <a:t>A kedvezmények igénybevételének alapvető feltétele </a:t>
            </a:r>
          </a:p>
        </p:txBody>
      </p:sp>
      <p:sp>
        <p:nvSpPr>
          <p:cNvPr id="16" name="Téglalap 15"/>
          <p:cNvSpPr/>
          <p:nvPr/>
        </p:nvSpPr>
        <p:spPr>
          <a:xfrm>
            <a:off x="3175" y="1916113"/>
            <a:ext cx="8961438" cy="1011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hu-HU" sz="32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8" descr="http://www.haborumuveszete.hu/rovatok/angelskin/arzenal/bemutatkoztak_az_uj_eszkozok/csbm_03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275857" y="1926636"/>
            <a:ext cx="936104" cy="646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1028" name="Picture 4" descr="http://upload.wikimedia.org/wikipedia/commons/thumb/9/9c/Military_of_Hungary-welcome.jpg/300px-Military_of_Hungary-welcome.jpg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151270" y="1926636"/>
            <a:ext cx="957402" cy="638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6" name="Picture 6" descr="http://www.haborumuveszete.hu/rovatok/angelskin/arzenal/bemutatkoztak_az_uj_eszkozok/csbm_06.jpg"/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043608" y="1926637"/>
            <a:ext cx="995698" cy="638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12" name="Téglalap 11"/>
          <p:cNvSpPr/>
          <p:nvPr/>
        </p:nvSpPr>
        <p:spPr>
          <a:xfrm>
            <a:off x="3995738" y="2593975"/>
            <a:ext cx="2541587" cy="22748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hu-HU" sz="2000" dirty="0">
                <a:solidFill>
                  <a:schemeClr val="bg1"/>
                </a:solidFill>
              </a:rPr>
              <a:t>Jövedelem átutalás a szerződött munkáltatótól az OTP banknál vezetett számlacsomagra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>
          <a:xfrm>
            <a:off x="7010400" y="6308725"/>
            <a:ext cx="2133600" cy="365125"/>
          </a:xfrm>
        </p:spPr>
        <p:txBody>
          <a:bodyPr anchor="t"/>
          <a:lstStyle/>
          <a:p>
            <a:pPr algn="r">
              <a:defRPr/>
            </a:pPr>
            <a:fld id="{583B858B-724F-4759-882B-8B2151636B71}" type="slidenum">
              <a:rPr lang="hu-HU" smtClean="0"/>
              <a:pPr algn="r">
                <a:defRPr/>
              </a:pPr>
              <a:t>31</a:t>
            </a:fld>
            <a:endParaRPr lang="hu-HU"/>
          </a:p>
        </p:txBody>
      </p:sp>
      <p:sp>
        <p:nvSpPr>
          <p:cNvPr id="294922" name="Dia számának helye 3"/>
          <p:cNvSpPr txBox="1">
            <a:spLocks/>
          </p:cNvSpPr>
          <p:nvPr/>
        </p:nvSpPr>
        <p:spPr bwMode="auto">
          <a:xfrm>
            <a:off x="7010400" y="630872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26B87EA-51A5-4B91-A754-F687BAD583A3}" type="slidenum">
              <a:rPr lang="hu-HU" sz="1200">
                <a:solidFill>
                  <a:srgbClr val="898989"/>
                </a:solidFill>
                <a:latin typeface="Calibri" pitchFamily="34" charset="0"/>
                <a:ea typeface="ＭＳ Ｐゴシック"/>
                <a:cs typeface="ＭＳ Ｐゴシック"/>
              </a:rPr>
              <a:pPr algn="r"/>
              <a:t>31</a:t>
            </a:fld>
            <a:endParaRPr lang="hu-HU" sz="1200">
              <a:solidFill>
                <a:srgbClr val="898989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294923" name="Picture 5" descr="http://www.expoagralim.ro/wp-content/uploads/2012/06/otp_logo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34213" y="4508500"/>
            <a:ext cx="1625600" cy="160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9492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31000" y="6115050"/>
            <a:ext cx="2232025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>
          <a:xfrm>
            <a:off x="7010400" y="6308725"/>
            <a:ext cx="2133600" cy="365125"/>
          </a:xfrm>
        </p:spPr>
        <p:txBody>
          <a:bodyPr anchor="t"/>
          <a:lstStyle/>
          <a:p>
            <a:pPr algn="r">
              <a:defRPr/>
            </a:pPr>
            <a:fld id="{1121EE49-36E9-4E5C-A91C-EE212B03D4C2}" type="slidenum">
              <a:rPr lang="hu-HU" smtClean="0"/>
              <a:pPr algn="r">
                <a:defRPr/>
              </a:pPr>
              <a:t>32</a:t>
            </a:fld>
            <a:endParaRPr lang="hu-HU"/>
          </a:p>
        </p:txBody>
      </p:sp>
      <p:sp>
        <p:nvSpPr>
          <p:cNvPr id="13" name="Téglalap 12"/>
          <p:cNvSpPr/>
          <p:nvPr/>
        </p:nvSpPr>
        <p:spPr>
          <a:xfrm>
            <a:off x="6550025" y="87313"/>
            <a:ext cx="2593975" cy="67706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0" y="44624"/>
            <a:ext cx="9144000" cy="523220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hu-HU" sz="2800" dirty="0">
                <a:solidFill>
                  <a:srgbClr val="006600"/>
                </a:solidFill>
              </a:rPr>
              <a:t>A munkáltatói csomag keretén belül nyújtott kedvezmények</a:t>
            </a:r>
            <a:endParaRPr lang="hu-HU" sz="2800" b="1" dirty="0">
              <a:solidFill>
                <a:srgbClr val="006600"/>
              </a:solidFill>
            </a:endParaRPr>
          </a:p>
        </p:txBody>
      </p:sp>
      <p:pic>
        <p:nvPicPr>
          <p:cNvPr id="295942" name="Picture 5" descr="http://www.expoagralim.ro/wp-content/uploads/2012/06/otp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25" y="5805488"/>
            <a:ext cx="7874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5943" name="Dia számának helye 3"/>
          <p:cNvSpPr txBox="1">
            <a:spLocks/>
          </p:cNvSpPr>
          <p:nvPr/>
        </p:nvSpPr>
        <p:spPr bwMode="auto">
          <a:xfrm>
            <a:off x="7010400" y="6310313"/>
            <a:ext cx="21336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9AC4BE9B-8C08-4369-A6AA-E64BCFDF0C65}" type="slidenum">
              <a:rPr lang="hu-HU" sz="1200">
                <a:solidFill>
                  <a:srgbClr val="898989"/>
                </a:solidFill>
                <a:latin typeface="Calibri" pitchFamily="34" charset="0"/>
                <a:ea typeface="ＭＳ Ｐゴシック"/>
                <a:cs typeface="ＭＳ Ｐゴシック"/>
              </a:rPr>
              <a:pPr algn="r"/>
              <a:t>32</a:t>
            </a:fld>
            <a:endParaRPr lang="hu-HU" sz="1200">
              <a:solidFill>
                <a:srgbClr val="898989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8" name="Téglalap 27"/>
          <p:cNvSpPr/>
          <p:nvPr/>
        </p:nvSpPr>
        <p:spPr>
          <a:xfrm>
            <a:off x="2981325" y="2708275"/>
            <a:ext cx="1806575" cy="1406525"/>
          </a:xfrm>
          <a:prstGeom prst="rect">
            <a:avLst/>
          </a:prstGeom>
          <a:gradFill flip="none" rotWithShape="1">
            <a:gsLst>
              <a:gs pos="0">
                <a:srgbClr val="006600"/>
              </a:gs>
              <a:gs pos="81000">
                <a:srgbClr val="92D050"/>
              </a:gs>
              <a:gs pos="100000">
                <a:srgbClr val="A6D022"/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defRPr/>
            </a:pPr>
            <a:r>
              <a:rPr lang="hu-HU" sz="1400" dirty="0">
                <a:solidFill>
                  <a:schemeClr val="bg1"/>
                </a:solidFill>
              </a:rPr>
              <a:t>TOVÁBBI SZÁMLAVEZETÉSI</a:t>
            </a:r>
          </a:p>
          <a:p>
            <a:pPr algn="just">
              <a:defRPr/>
            </a:pPr>
            <a:r>
              <a:rPr lang="hu-HU" sz="1400" dirty="0">
                <a:solidFill>
                  <a:schemeClr val="bg1"/>
                </a:solidFill>
              </a:rPr>
              <a:t>KEDVEZMÉNYEK </a:t>
            </a:r>
          </a:p>
        </p:txBody>
      </p:sp>
      <p:sp>
        <p:nvSpPr>
          <p:cNvPr id="31" name="Téglalap 30"/>
          <p:cNvSpPr/>
          <p:nvPr/>
        </p:nvSpPr>
        <p:spPr>
          <a:xfrm>
            <a:off x="1622425" y="5086350"/>
            <a:ext cx="1187450" cy="9350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hu-HU" sz="1200" dirty="0">
                <a:solidFill>
                  <a:schemeClr val="bg1"/>
                </a:solidFill>
              </a:rPr>
              <a:t>Első évben díjmentes bankkártya</a:t>
            </a:r>
          </a:p>
        </p:txBody>
      </p:sp>
      <p:sp>
        <p:nvSpPr>
          <p:cNvPr id="11" name="Téglalap 10"/>
          <p:cNvSpPr/>
          <p:nvPr/>
        </p:nvSpPr>
        <p:spPr>
          <a:xfrm>
            <a:off x="101600" y="654050"/>
            <a:ext cx="1517650" cy="1195388"/>
          </a:xfrm>
          <a:prstGeom prst="rect">
            <a:avLst/>
          </a:prstGeom>
          <a:gradFill flip="none" rotWithShape="1">
            <a:gsLst>
              <a:gs pos="0">
                <a:srgbClr val="006600"/>
              </a:gs>
              <a:gs pos="81000">
                <a:srgbClr val="92D050"/>
              </a:gs>
              <a:gs pos="100000">
                <a:srgbClr val="A6D022"/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defRPr/>
            </a:pPr>
            <a:r>
              <a:rPr lang="hu-HU" sz="1400" dirty="0">
                <a:solidFill>
                  <a:schemeClr val="bg1"/>
                </a:solidFill>
              </a:rPr>
              <a:t>SZÁMLAVEZETÉSI</a:t>
            </a:r>
          </a:p>
          <a:p>
            <a:pPr algn="just">
              <a:defRPr/>
            </a:pPr>
            <a:r>
              <a:rPr lang="hu-HU" sz="1400" dirty="0">
                <a:solidFill>
                  <a:schemeClr val="bg1"/>
                </a:solidFill>
              </a:rPr>
              <a:t>DÍJKEDVEZMÉNY </a:t>
            </a:r>
            <a:endParaRPr lang="hu-HU" sz="1400" dirty="0">
              <a:solidFill>
                <a:schemeClr val="bg1"/>
              </a:solidFill>
            </a:endParaRPr>
          </a:p>
        </p:txBody>
      </p:sp>
      <p:pic>
        <p:nvPicPr>
          <p:cNvPr id="295947" name="Kép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8" y="1331913"/>
            <a:ext cx="3884612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églalap 33"/>
          <p:cNvSpPr/>
          <p:nvPr/>
        </p:nvSpPr>
        <p:spPr>
          <a:xfrm>
            <a:off x="3416300" y="5661025"/>
            <a:ext cx="1189038" cy="9350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hu-HU" sz="1200" dirty="0">
                <a:solidFill>
                  <a:schemeClr val="bg1"/>
                </a:solidFill>
              </a:rPr>
              <a:t>Kedvezményes díjú csoportos beszedési megbízás</a:t>
            </a:r>
          </a:p>
        </p:txBody>
      </p:sp>
      <p:sp>
        <p:nvSpPr>
          <p:cNvPr id="37" name="Téglalap 36"/>
          <p:cNvSpPr/>
          <p:nvPr/>
        </p:nvSpPr>
        <p:spPr>
          <a:xfrm>
            <a:off x="101600" y="4545013"/>
            <a:ext cx="1189038" cy="9366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hu-HU" sz="1200" dirty="0">
                <a:solidFill>
                  <a:schemeClr val="bg1"/>
                </a:solidFill>
              </a:rPr>
              <a:t>Kedvezményes készpénz-felvétel OTP ATM - </a:t>
            </a:r>
            <a:r>
              <a:rPr lang="hu-HU" sz="1200" dirty="0" err="1">
                <a:solidFill>
                  <a:schemeClr val="bg1"/>
                </a:solidFill>
              </a:rPr>
              <a:t>ből</a:t>
            </a:r>
            <a:endParaRPr lang="hu-HU" sz="1200" dirty="0">
              <a:solidFill>
                <a:schemeClr val="bg1"/>
              </a:solidFill>
            </a:endParaRPr>
          </a:p>
        </p:txBody>
      </p:sp>
      <p:sp>
        <p:nvSpPr>
          <p:cNvPr id="38" name="Téglalap 37"/>
          <p:cNvSpPr/>
          <p:nvPr/>
        </p:nvSpPr>
        <p:spPr>
          <a:xfrm>
            <a:off x="6516688" y="5580063"/>
            <a:ext cx="1187450" cy="935037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hu-HU" sz="1200" dirty="0">
                <a:solidFill>
                  <a:schemeClr val="bg1"/>
                </a:solidFill>
              </a:rPr>
              <a:t>- deviza és</a:t>
            </a:r>
          </a:p>
          <a:p>
            <a:pPr>
              <a:defRPr/>
            </a:pPr>
            <a:r>
              <a:rPr lang="hu-HU" sz="1200" dirty="0">
                <a:solidFill>
                  <a:schemeClr val="bg1"/>
                </a:solidFill>
              </a:rPr>
              <a:t>- </a:t>
            </a:r>
            <a:r>
              <a:rPr lang="hu-HU" sz="1200" dirty="0" err="1">
                <a:solidFill>
                  <a:schemeClr val="bg1"/>
                </a:solidFill>
              </a:rPr>
              <a:t>webKÁRTYA</a:t>
            </a:r>
            <a:r>
              <a:rPr lang="hu-HU" sz="1200" dirty="0">
                <a:solidFill>
                  <a:schemeClr val="bg1"/>
                </a:solidFill>
              </a:rPr>
              <a:t>      </a:t>
            </a:r>
          </a:p>
          <a:p>
            <a:pPr>
              <a:defRPr/>
            </a:pPr>
            <a:r>
              <a:rPr lang="hu-HU" sz="1200" dirty="0">
                <a:solidFill>
                  <a:schemeClr val="bg1"/>
                </a:solidFill>
              </a:rPr>
              <a:t>   számla</a:t>
            </a:r>
          </a:p>
        </p:txBody>
      </p:sp>
      <p:sp>
        <p:nvSpPr>
          <p:cNvPr id="36" name="Téglalap 35"/>
          <p:cNvSpPr/>
          <p:nvPr/>
        </p:nvSpPr>
        <p:spPr>
          <a:xfrm>
            <a:off x="5400675" y="4797425"/>
            <a:ext cx="1187450" cy="9350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hu-HU" sz="1200" dirty="0">
                <a:solidFill>
                  <a:schemeClr val="bg1"/>
                </a:solidFill>
              </a:rPr>
              <a:t>Kedvezményes-en igényelhető egyéb számlák</a:t>
            </a:r>
          </a:p>
        </p:txBody>
      </p:sp>
      <p:sp>
        <p:nvSpPr>
          <p:cNvPr id="16" name="Téglalap 15"/>
          <p:cNvSpPr/>
          <p:nvPr/>
        </p:nvSpPr>
        <p:spPr>
          <a:xfrm>
            <a:off x="2824163" y="862013"/>
            <a:ext cx="1531937" cy="4048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hu-HU" sz="2000" dirty="0">
                <a:solidFill>
                  <a:schemeClr val="bg1"/>
                </a:solidFill>
              </a:rPr>
              <a:t>1 734 Ft/év</a:t>
            </a:r>
          </a:p>
        </p:txBody>
      </p:sp>
      <p:sp>
        <p:nvSpPr>
          <p:cNvPr id="61" name="Lefelé nyíl 60"/>
          <p:cNvSpPr/>
          <p:nvPr/>
        </p:nvSpPr>
        <p:spPr>
          <a:xfrm rot="3495501">
            <a:off x="1774031" y="3175794"/>
            <a:ext cx="661988" cy="184785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3" name="Lefelé nyíl 62"/>
          <p:cNvSpPr/>
          <p:nvPr/>
        </p:nvSpPr>
        <p:spPr>
          <a:xfrm rot="18718972">
            <a:off x="4535488" y="3778250"/>
            <a:ext cx="663575" cy="1495425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4" name="Lefelé nyíl 63"/>
          <p:cNvSpPr/>
          <p:nvPr/>
        </p:nvSpPr>
        <p:spPr>
          <a:xfrm rot="2649609">
            <a:off x="2560638" y="3719513"/>
            <a:ext cx="663575" cy="1554162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1026" name="Picture 2" descr="http://www.fehervarihuszarok.hu/foto_ikon/mh_logo.gif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804248" y="2241653"/>
            <a:ext cx="2135678" cy="3275579"/>
          </a:xfrm>
          <a:prstGeom prst="rect">
            <a:avLst/>
          </a:prstGeom>
          <a:noFill/>
          <a:extLst>
            <a:ext uri="{909E8E84-426E-40DD-AFC4-6F175D3DCCD1}"/>
          </a:extLst>
        </p:spPr>
      </p:pic>
      <p:sp>
        <p:nvSpPr>
          <p:cNvPr id="65" name="Lefelé nyíl 64"/>
          <p:cNvSpPr/>
          <p:nvPr/>
        </p:nvSpPr>
        <p:spPr>
          <a:xfrm rot="21383635">
            <a:off x="3633788" y="4046538"/>
            <a:ext cx="663575" cy="1673225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2" name="Lefelé nyíl 61"/>
          <p:cNvSpPr/>
          <p:nvPr/>
        </p:nvSpPr>
        <p:spPr>
          <a:xfrm rot="16200000">
            <a:off x="5062538" y="2722563"/>
            <a:ext cx="663575" cy="1787525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5" name="Téglalap 34"/>
          <p:cNvSpPr/>
          <p:nvPr/>
        </p:nvSpPr>
        <p:spPr>
          <a:xfrm>
            <a:off x="6281738" y="3252788"/>
            <a:ext cx="1189037" cy="9366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hu-HU" sz="1200" dirty="0">
                <a:solidFill>
                  <a:schemeClr val="bg1"/>
                </a:solidFill>
              </a:rPr>
              <a:t>Díjmentes és kedvezményes átutalási lehetőségek</a:t>
            </a:r>
          </a:p>
        </p:txBody>
      </p:sp>
      <p:pic>
        <p:nvPicPr>
          <p:cNvPr id="295960" name="Kép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87875" y="1341438"/>
            <a:ext cx="3800475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églalap 16"/>
          <p:cNvSpPr/>
          <p:nvPr/>
        </p:nvSpPr>
        <p:spPr>
          <a:xfrm>
            <a:off x="6516688" y="908050"/>
            <a:ext cx="1489075" cy="3587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hu-HU" sz="2000" dirty="0">
                <a:solidFill>
                  <a:schemeClr val="bg1"/>
                </a:solidFill>
              </a:rPr>
              <a:t>5 874 Ft/év</a:t>
            </a:r>
          </a:p>
        </p:txBody>
      </p:sp>
      <p:sp>
        <p:nvSpPr>
          <p:cNvPr id="66" name="Szövegdoboz 65"/>
          <p:cNvSpPr txBox="1"/>
          <p:nvPr/>
        </p:nvSpPr>
        <p:spPr>
          <a:xfrm>
            <a:off x="4284663" y="1033463"/>
            <a:ext cx="17875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1400" dirty="0">
                <a:solidFill>
                  <a:schemeClr val="accent6">
                    <a:lumMod val="75000"/>
                  </a:schemeClr>
                </a:solidFill>
              </a:rPr>
              <a:t>m</a:t>
            </a:r>
            <a:r>
              <a:rPr lang="hu-HU" sz="1400" dirty="0">
                <a:solidFill>
                  <a:schemeClr val="accent6">
                    <a:lumMod val="75000"/>
                  </a:schemeClr>
                </a:solidFill>
              </a:rPr>
              <a:t>egtakarítás</a:t>
            </a:r>
            <a:endParaRPr lang="hu-HU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8" name="Szövegdoboz 67"/>
          <p:cNvSpPr txBox="1"/>
          <p:nvPr/>
        </p:nvSpPr>
        <p:spPr>
          <a:xfrm>
            <a:off x="7956550" y="1033463"/>
            <a:ext cx="17875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1400" dirty="0">
                <a:solidFill>
                  <a:schemeClr val="accent6">
                    <a:lumMod val="75000"/>
                  </a:schemeClr>
                </a:solidFill>
              </a:rPr>
              <a:t>m</a:t>
            </a:r>
            <a:r>
              <a:rPr lang="hu-HU" sz="1400" dirty="0">
                <a:solidFill>
                  <a:schemeClr val="accent6">
                    <a:lumMod val="75000"/>
                  </a:schemeClr>
                </a:solidFill>
              </a:rPr>
              <a:t>egtakarítás</a:t>
            </a:r>
            <a:endParaRPr lang="hu-HU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9596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92963" y="6556375"/>
            <a:ext cx="17716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1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smtClean="0"/>
          </a:p>
        </p:txBody>
      </p:sp>
      <p:sp>
        <p:nvSpPr>
          <p:cNvPr id="6" name="Téglalap 5"/>
          <p:cNvSpPr/>
          <p:nvPr/>
        </p:nvSpPr>
        <p:spPr>
          <a:xfrm>
            <a:off x="6550025" y="998538"/>
            <a:ext cx="2593975" cy="58594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0" y="44624"/>
            <a:ext cx="9144000" cy="954107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hu-HU" sz="2800" b="1" dirty="0">
                <a:solidFill>
                  <a:srgbClr val="006600"/>
                </a:solidFill>
              </a:rPr>
              <a:t>A munkáltatói csomag keretén belül </a:t>
            </a:r>
            <a:r>
              <a:rPr lang="hu-HU" sz="2800" b="1" dirty="0">
                <a:solidFill>
                  <a:srgbClr val="006600"/>
                </a:solidFill>
              </a:rPr>
              <a:t>nyújtott további </a:t>
            </a:r>
            <a:r>
              <a:rPr lang="hu-HU" sz="2800" b="1" dirty="0">
                <a:solidFill>
                  <a:srgbClr val="006600"/>
                </a:solidFill>
              </a:rPr>
              <a:t>kedvezmények</a:t>
            </a:r>
            <a:endParaRPr lang="hu-HU" sz="2800" b="1" dirty="0">
              <a:solidFill>
                <a:srgbClr val="006600"/>
              </a:solidFill>
            </a:endParaRP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 rot="-480000">
            <a:off x="6972669" y="1634288"/>
            <a:ext cx="1443200" cy="1340768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15" name="Téglalap 14"/>
          <p:cNvSpPr/>
          <p:nvPr/>
        </p:nvSpPr>
        <p:spPr>
          <a:xfrm rot="155242">
            <a:off x="6748463" y="920750"/>
            <a:ext cx="2776537" cy="72072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hu-HU" sz="4800" b="1" dirty="0">
                <a:solidFill>
                  <a:schemeClr val="accent6">
                    <a:lumMod val="75000"/>
                  </a:schemeClr>
                </a:solidFill>
              </a:rPr>
              <a:t>5 </a:t>
            </a:r>
            <a:r>
              <a:rPr lang="hu-HU" sz="4800" b="1" dirty="0">
                <a:solidFill>
                  <a:schemeClr val="accent6">
                    <a:lumMod val="75000"/>
                  </a:schemeClr>
                </a:solidFill>
              </a:rPr>
              <a:t>000 Ft</a:t>
            </a:r>
            <a:endParaRPr lang="hu-HU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Pluszjel 15"/>
          <p:cNvSpPr/>
          <p:nvPr/>
        </p:nvSpPr>
        <p:spPr>
          <a:xfrm>
            <a:off x="5003800" y="2708275"/>
            <a:ext cx="1368425" cy="1323975"/>
          </a:xfrm>
          <a:prstGeom prst="mathPlus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schemeClr val="bg1"/>
              </a:solidFill>
            </a:endParaRPr>
          </a:p>
        </p:txBody>
      </p:sp>
      <p:pic>
        <p:nvPicPr>
          <p:cNvPr id="17" name="Picture 2" descr="http://www.fehervarihuszarok.hu/foto_ikon/mh_logo.gif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298988" y="1732890"/>
            <a:ext cx="2135678" cy="3275579"/>
          </a:xfrm>
          <a:prstGeom prst="rect">
            <a:avLst/>
          </a:prstGeom>
          <a:noFill/>
          <a:extLst>
            <a:ext uri="{909E8E84-426E-40DD-AFC4-6F175D3DCCD1}"/>
          </a:extLst>
        </p:spPr>
      </p:pic>
      <p:sp>
        <p:nvSpPr>
          <p:cNvPr id="7" name="Téglalap 6"/>
          <p:cNvSpPr/>
          <p:nvPr/>
        </p:nvSpPr>
        <p:spPr>
          <a:xfrm>
            <a:off x="395288" y="1281113"/>
            <a:ext cx="1806575" cy="1406525"/>
          </a:xfrm>
          <a:prstGeom prst="rect">
            <a:avLst/>
          </a:prstGeom>
          <a:gradFill flip="none" rotWithShape="1">
            <a:gsLst>
              <a:gs pos="0">
                <a:srgbClr val="006600"/>
              </a:gs>
              <a:gs pos="81000">
                <a:srgbClr val="92D050"/>
              </a:gs>
              <a:gs pos="100000">
                <a:srgbClr val="A6D022"/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hu-HU" sz="1400" b="1" dirty="0">
                <a:solidFill>
                  <a:schemeClr val="bg1"/>
                </a:solidFill>
              </a:rPr>
              <a:t>SZEMÉLYI KÖLCSÖN</a:t>
            </a:r>
          </a:p>
          <a:p>
            <a:pPr>
              <a:defRPr/>
            </a:pPr>
            <a:r>
              <a:rPr lang="hu-HU" sz="1400" dirty="0">
                <a:solidFill>
                  <a:schemeClr val="bg1"/>
                </a:solidFill>
              </a:rPr>
              <a:t>Kamatkedvezmény a mindenkori standard kamatból</a:t>
            </a:r>
            <a:endParaRPr lang="hu-HU" sz="1400" dirty="0">
              <a:solidFill>
                <a:schemeClr val="bg1"/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2773363" y="1281113"/>
            <a:ext cx="1806575" cy="1406525"/>
          </a:xfrm>
          <a:prstGeom prst="rect">
            <a:avLst/>
          </a:prstGeom>
          <a:gradFill flip="none" rotWithShape="1">
            <a:gsLst>
              <a:gs pos="0">
                <a:srgbClr val="006600"/>
              </a:gs>
              <a:gs pos="81000">
                <a:srgbClr val="92D050"/>
              </a:gs>
              <a:gs pos="100000">
                <a:srgbClr val="A6D022"/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hu-HU" sz="1400" b="1" dirty="0">
                <a:solidFill>
                  <a:schemeClr val="bg1"/>
                </a:solidFill>
              </a:rPr>
              <a:t>LAKÁSTAKARÉK-PÉNZTÁR</a:t>
            </a:r>
          </a:p>
          <a:p>
            <a:pPr>
              <a:defRPr/>
            </a:pPr>
            <a:r>
              <a:rPr lang="hu-HU" sz="1400" dirty="0">
                <a:solidFill>
                  <a:schemeClr val="bg1"/>
                </a:solidFill>
              </a:rPr>
              <a:t>Díjmentes számlanyitás </a:t>
            </a:r>
          </a:p>
          <a:p>
            <a:pPr>
              <a:defRPr/>
            </a:pPr>
            <a:r>
              <a:rPr lang="hu-HU" sz="1200" dirty="0">
                <a:solidFill>
                  <a:schemeClr val="bg1"/>
                </a:solidFill>
              </a:rPr>
              <a:t>(48 hónap hűségvállalás mellett)</a:t>
            </a:r>
          </a:p>
          <a:p>
            <a:pPr>
              <a:defRPr/>
            </a:pPr>
            <a:endParaRPr lang="hu-HU" sz="1400" dirty="0">
              <a:solidFill>
                <a:schemeClr val="bg1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395288" y="2924175"/>
            <a:ext cx="1806575" cy="1406525"/>
          </a:xfrm>
          <a:prstGeom prst="rect">
            <a:avLst/>
          </a:prstGeom>
          <a:gradFill flip="none" rotWithShape="1">
            <a:gsLst>
              <a:gs pos="0">
                <a:srgbClr val="006600"/>
              </a:gs>
              <a:gs pos="81000">
                <a:srgbClr val="92D050"/>
              </a:gs>
              <a:gs pos="100000">
                <a:srgbClr val="A6D022"/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hu-HU" sz="1400" b="1" dirty="0">
                <a:solidFill>
                  <a:schemeClr val="bg1"/>
                </a:solidFill>
              </a:rPr>
              <a:t>OTP TRAVEL</a:t>
            </a:r>
          </a:p>
          <a:p>
            <a:pPr>
              <a:defRPr/>
            </a:pPr>
            <a:r>
              <a:rPr lang="hu-HU" sz="1400" dirty="0">
                <a:solidFill>
                  <a:schemeClr val="bg1"/>
                </a:solidFill>
              </a:rPr>
              <a:t>24 000 Ft utazási utalvány</a:t>
            </a:r>
            <a:endParaRPr lang="hu-HU" sz="1400" dirty="0">
              <a:solidFill>
                <a:schemeClr val="bg1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2765425" y="2924175"/>
            <a:ext cx="1806575" cy="1406525"/>
          </a:xfrm>
          <a:prstGeom prst="rect">
            <a:avLst/>
          </a:prstGeom>
          <a:gradFill flip="none" rotWithShape="1">
            <a:gsLst>
              <a:gs pos="0">
                <a:srgbClr val="006600"/>
              </a:gs>
              <a:gs pos="81000">
                <a:srgbClr val="92D050"/>
              </a:gs>
              <a:gs pos="100000">
                <a:srgbClr val="A6D022"/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hu-HU" sz="1400" b="1" dirty="0">
                <a:solidFill>
                  <a:schemeClr val="bg1"/>
                </a:solidFill>
              </a:rPr>
              <a:t>LAKÁSHITEL</a:t>
            </a:r>
          </a:p>
          <a:p>
            <a:pPr>
              <a:defRPr/>
            </a:pPr>
            <a:r>
              <a:rPr lang="hu-HU" sz="1400" dirty="0">
                <a:solidFill>
                  <a:schemeClr val="bg1"/>
                </a:solidFill>
              </a:rPr>
              <a:t>Díjkedvezmények a szerződéskötéshez kapcsolódó költségekből</a:t>
            </a:r>
          </a:p>
          <a:p>
            <a:pPr>
              <a:defRPr/>
            </a:pPr>
            <a:endParaRPr lang="hu-HU" sz="1400" dirty="0">
              <a:solidFill>
                <a:schemeClr val="bg1"/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395288" y="4581525"/>
            <a:ext cx="1806575" cy="1666875"/>
          </a:xfrm>
          <a:prstGeom prst="rect">
            <a:avLst/>
          </a:prstGeom>
          <a:gradFill flip="none" rotWithShape="1">
            <a:gsLst>
              <a:gs pos="0">
                <a:srgbClr val="006600"/>
              </a:gs>
              <a:gs pos="81000">
                <a:srgbClr val="92D050"/>
              </a:gs>
              <a:gs pos="100000">
                <a:srgbClr val="A6D022"/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hu-HU" sz="1400" b="1" dirty="0">
                <a:solidFill>
                  <a:schemeClr val="bg1"/>
                </a:solidFill>
              </a:rPr>
              <a:t>MEGTAKARÍTÁS</a:t>
            </a:r>
          </a:p>
          <a:p>
            <a:pPr>
              <a:defRPr/>
            </a:pPr>
            <a:r>
              <a:rPr lang="hu-HU" sz="1400" dirty="0">
                <a:solidFill>
                  <a:schemeClr val="bg1"/>
                </a:solidFill>
              </a:rPr>
              <a:t>Egyedi betétlekötési lehetőség</a:t>
            </a:r>
          </a:p>
          <a:p>
            <a:pPr>
              <a:defRPr/>
            </a:pPr>
            <a:r>
              <a:rPr lang="hu-HU" sz="1400" dirty="0">
                <a:solidFill>
                  <a:schemeClr val="bg1"/>
                </a:solidFill>
              </a:rPr>
              <a:t>(Dolgos betét)</a:t>
            </a:r>
          </a:p>
          <a:p>
            <a:pPr>
              <a:defRPr/>
            </a:pPr>
            <a:endParaRPr lang="hu-HU" sz="14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hu-HU" sz="1000" dirty="0" err="1">
                <a:solidFill>
                  <a:schemeClr val="bg1"/>
                </a:solidFill>
              </a:rPr>
              <a:t>Jump</a:t>
            </a:r>
            <a:r>
              <a:rPr lang="hu-HU" sz="1000" dirty="0">
                <a:solidFill>
                  <a:schemeClr val="bg1"/>
                </a:solidFill>
              </a:rPr>
              <a:t>, </a:t>
            </a:r>
            <a:r>
              <a:rPr lang="hu-HU" sz="1000" dirty="0" err="1">
                <a:solidFill>
                  <a:schemeClr val="bg1"/>
                </a:solidFill>
              </a:rPr>
              <a:t>Tempo</a:t>
            </a:r>
            <a:r>
              <a:rPr lang="hu-HU" sz="1000" dirty="0">
                <a:solidFill>
                  <a:schemeClr val="bg1"/>
                </a:solidFill>
              </a:rPr>
              <a:t> </a:t>
            </a:r>
            <a:r>
              <a:rPr lang="hu-HU" sz="1000" dirty="0">
                <a:solidFill>
                  <a:schemeClr val="bg1"/>
                </a:solidFill>
              </a:rPr>
              <a:t>és Prémium Plusz számlacsomaggal rendelkezők részére</a:t>
            </a:r>
            <a:endParaRPr lang="hu-HU" sz="1000" dirty="0">
              <a:solidFill>
                <a:schemeClr val="bg1"/>
              </a:solidFill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2765425" y="4581525"/>
            <a:ext cx="1806575" cy="1666875"/>
          </a:xfrm>
          <a:prstGeom prst="rect">
            <a:avLst/>
          </a:prstGeom>
          <a:gradFill flip="none" rotWithShape="1">
            <a:gsLst>
              <a:gs pos="0">
                <a:srgbClr val="006600"/>
              </a:gs>
              <a:gs pos="81000">
                <a:srgbClr val="92D050"/>
              </a:gs>
              <a:gs pos="100000">
                <a:srgbClr val="A6D022"/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hu-HU" sz="1400" b="1" dirty="0">
                <a:solidFill>
                  <a:schemeClr val="bg1"/>
                </a:solidFill>
              </a:rPr>
              <a:t>BANKKÁRTYA</a:t>
            </a:r>
          </a:p>
          <a:p>
            <a:pPr>
              <a:spcAft>
                <a:spcPts val="600"/>
              </a:spcAft>
              <a:defRPr/>
            </a:pPr>
            <a:r>
              <a:rPr lang="hu-HU" sz="1400" dirty="0">
                <a:solidFill>
                  <a:schemeClr val="bg1"/>
                </a:solidFill>
              </a:rPr>
              <a:t>Sajátkártya igénylés esetén a képelhelyezés díjmentes</a:t>
            </a:r>
          </a:p>
          <a:p>
            <a:pPr>
              <a:defRPr/>
            </a:pPr>
            <a:r>
              <a:rPr lang="hu-HU" sz="1000" dirty="0" err="1">
                <a:solidFill>
                  <a:schemeClr val="bg1"/>
                </a:solidFill>
              </a:rPr>
              <a:t>Jump</a:t>
            </a:r>
            <a:r>
              <a:rPr lang="hu-HU" sz="1000" dirty="0">
                <a:solidFill>
                  <a:schemeClr val="bg1"/>
                </a:solidFill>
              </a:rPr>
              <a:t>, </a:t>
            </a:r>
            <a:r>
              <a:rPr lang="hu-HU" sz="1000" dirty="0" err="1">
                <a:solidFill>
                  <a:schemeClr val="bg1"/>
                </a:solidFill>
              </a:rPr>
              <a:t>Tempo</a:t>
            </a:r>
            <a:r>
              <a:rPr lang="hu-HU" sz="1000" dirty="0">
                <a:solidFill>
                  <a:schemeClr val="bg1"/>
                </a:solidFill>
              </a:rPr>
              <a:t> és Prémium Plusz számlacsomaggal rendelkezők részére</a:t>
            </a:r>
          </a:p>
          <a:p>
            <a:pPr>
              <a:defRPr/>
            </a:pPr>
            <a:endParaRPr lang="hu-HU" sz="1000" dirty="0">
              <a:solidFill>
                <a:schemeClr val="bg1"/>
              </a:solidFill>
            </a:endParaRPr>
          </a:p>
        </p:txBody>
      </p:sp>
      <p:sp>
        <p:nvSpPr>
          <p:cNvPr id="18" name="Ellipszis 17"/>
          <p:cNvSpPr/>
          <p:nvPr/>
        </p:nvSpPr>
        <p:spPr>
          <a:xfrm>
            <a:off x="42863" y="981075"/>
            <a:ext cx="425450" cy="41433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b="1" dirty="0"/>
              <a:t>1.</a:t>
            </a:r>
            <a:endParaRPr lang="hu-HU" sz="1000" b="1" dirty="0"/>
          </a:p>
        </p:txBody>
      </p:sp>
      <p:sp>
        <p:nvSpPr>
          <p:cNvPr id="19" name="Ellipszis 18"/>
          <p:cNvSpPr/>
          <p:nvPr/>
        </p:nvSpPr>
        <p:spPr>
          <a:xfrm>
            <a:off x="2419350" y="968375"/>
            <a:ext cx="423863" cy="41433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b="1" dirty="0"/>
              <a:t>2</a:t>
            </a:r>
            <a:r>
              <a:rPr lang="hu-HU" sz="1000" b="1" dirty="0"/>
              <a:t>.</a:t>
            </a:r>
            <a:endParaRPr lang="hu-HU" sz="1000" b="1" dirty="0"/>
          </a:p>
        </p:txBody>
      </p:sp>
      <p:sp>
        <p:nvSpPr>
          <p:cNvPr id="20" name="Ellipszis 19"/>
          <p:cNvSpPr/>
          <p:nvPr/>
        </p:nvSpPr>
        <p:spPr>
          <a:xfrm>
            <a:off x="19050" y="2628900"/>
            <a:ext cx="423863" cy="41433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b="1" dirty="0"/>
              <a:t>3</a:t>
            </a:r>
            <a:r>
              <a:rPr lang="hu-HU" sz="1000" b="1" dirty="0"/>
              <a:t>.</a:t>
            </a:r>
            <a:endParaRPr lang="hu-HU" sz="1000" b="1" dirty="0"/>
          </a:p>
        </p:txBody>
      </p:sp>
      <p:sp>
        <p:nvSpPr>
          <p:cNvPr id="21" name="Ellipszis 20"/>
          <p:cNvSpPr/>
          <p:nvPr/>
        </p:nvSpPr>
        <p:spPr>
          <a:xfrm>
            <a:off x="2419350" y="2654300"/>
            <a:ext cx="423863" cy="41433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b="1" dirty="0"/>
              <a:t>4</a:t>
            </a:r>
            <a:r>
              <a:rPr lang="hu-HU" sz="1000" b="1" dirty="0"/>
              <a:t>.</a:t>
            </a:r>
            <a:endParaRPr lang="hu-HU" sz="1000" b="1" dirty="0"/>
          </a:p>
        </p:txBody>
      </p:sp>
      <p:sp>
        <p:nvSpPr>
          <p:cNvPr id="22" name="Ellipszis 21"/>
          <p:cNvSpPr/>
          <p:nvPr/>
        </p:nvSpPr>
        <p:spPr>
          <a:xfrm>
            <a:off x="19050" y="4330700"/>
            <a:ext cx="423863" cy="41433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b="1" dirty="0"/>
              <a:t>5</a:t>
            </a:r>
            <a:r>
              <a:rPr lang="hu-HU" sz="1000" b="1" dirty="0"/>
              <a:t>.</a:t>
            </a:r>
            <a:endParaRPr lang="hu-HU" sz="1000" b="1" dirty="0"/>
          </a:p>
        </p:txBody>
      </p:sp>
      <p:sp>
        <p:nvSpPr>
          <p:cNvPr id="23" name="Ellipszis 22"/>
          <p:cNvSpPr/>
          <p:nvPr/>
        </p:nvSpPr>
        <p:spPr>
          <a:xfrm>
            <a:off x="2419350" y="4332288"/>
            <a:ext cx="423863" cy="4127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b="1" dirty="0"/>
              <a:t>6</a:t>
            </a:r>
            <a:r>
              <a:rPr lang="hu-HU" sz="1000" b="1" dirty="0"/>
              <a:t>.</a:t>
            </a:r>
            <a:endParaRPr lang="hu-HU" sz="1000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>
          <a:xfrm>
            <a:off x="7010400" y="6308725"/>
            <a:ext cx="2133600" cy="365125"/>
          </a:xfrm>
        </p:spPr>
        <p:txBody>
          <a:bodyPr anchor="t"/>
          <a:lstStyle/>
          <a:p>
            <a:pPr algn="r">
              <a:defRPr/>
            </a:pPr>
            <a:fld id="{3B475D1C-FD42-4E8D-9977-10BD9CD23D97}" type="slidenum">
              <a:rPr lang="hu-HU" smtClean="0"/>
              <a:pPr algn="r">
                <a:defRPr/>
              </a:pPr>
              <a:t>33</a:t>
            </a:fld>
            <a:endParaRPr lang="hu-HU" dirty="0"/>
          </a:p>
        </p:txBody>
      </p:sp>
      <p:pic>
        <p:nvPicPr>
          <p:cNvPr id="296983" name="Picture 5" descr="http://www.expoagralim.ro/wp-content/uploads/2012/06/otp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39038" y="5900738"/>
            <a:ext cx="704850" cy="6969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9698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77063" y="6556375"/>
            <a:ext cx="17716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églalap 13"/>
          <p:cNvSpPr/>
          <p:nvPr/>
        </p:nvSpPr>
        <p:spPr>
          <a:xfrm>
            <a:off x="6962775" y="2840038"/>
            <a:ext cx="1806575" cy="30384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hu-HU" sz="1400" dirty="0"/>
              <a:t>Idei akciónk keretei közt a munkáltatói szerződéssel rendelkező cégek nálunk új ügyfélként számlát nyitó  munkavállalói, valamint  az őket </a:t>
            </a:r>
            <a:r>
              <a:rPr lang="hu-HU" sz="1400" dirty="0"/>
              <a:t>ajánló </a:t>
            </a:r>
            <a:r>
              <a:rPr lang="hu-HU" sz="1400" dirty="0"/>
              <a:t>kollégák  számára </a:t>
            </a:r>
            <a:r>
              <a:rPr lang="hu-HU" sz="1400" dirty="0"/>
              <a:t>is egy-egy 5000 </a:t>
            </a:r>
            <a:r>
              <a:rPr lang="hu-HU" sz="1400" dirty="0"/>
              <a:t>Ft értékű gépkocsinyeremény-betétkönyv kerül átadásra.</a:t>
            </a:r>
            <a:endParaRPr lang="hu-H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églalap 14"/>
          <p:cNvSpPr/>
          <p:nvPr/>
        </p:nvSpPr>
        <p:spPr>
          <a:xfrm>
            <a:off x="6550025" y="0"/>
            <a:ext cx="259397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39552" y="1579104"/>
            <a:ext cx="5146239" cy="3432256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sp>
        <p:nvSpPr>
          <p:cNvPr id="19" name="Téglalap 18"/>
          <p:cNvSpPr/>
          <p:nvPr/>
        </p:nvSpPr>
        <p:spPr>
          <a:xfrm>
            <a:off x="179388" y="577850"/>
            <a:ext cx="2089150" cy="1698625"/>
          </a:xfrm>
          <a:prstGeom prst="rect">
            <a:avLst/>
          </a:prstGeom>
          <a:gradFill flip="none" rotWithShape="1">
            <a:gsLst>
              <a:gs pos="0">
                <a:srgbClr val="006600"/>
              </a:gs>
              <a:gs pos="81000">
                <a:srgbClr val="92D050"/>
              </a:gs>
              <a:gs pos="100000">
                <a:srgbClr val="A6D022"/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hu-HU" sz="1400" dirty="0">
                <a:solidFill>
                  <a:schemeClr val="bg1"/>
                </a:solidFill>
              </a:rPr>
              <a:t>Az előzőekben ismertetett kedvezmények esetén elérhető megtakarítások összege</a:t>
            </a:r>
          </a:p>
          <a:p>
            <a:pPr>
              <a:defRPr/>
            </a:pPr>
            <a:endParaRPr lang="hu-HU" sz="1400" dirty="0">
              <a:solidFill>
                <a:schemeClr val="bg1"/>
              </a:solidFill>
            </a:endParaRPr>
          </a:p>
        </p:txBody>
      </p:sp>
      <p:sp>
        <p:nvSpPr>
          <p:cNvPr id="17" name="Cím 1"/>
          <p:cNvSpPr txBox="1">
            <a:spLocks/>
          </p:cNvSpPr>
          <p:nvPr/>
        </p:nvSpPr>
        <p:spPr bwMode="auto">
          <a:xfrm>
            <a:off x="2051050" y="4365625"/>
            <a:ext cx="35290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hu-H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200 000 </a:t>
            </a:r>
            <a:r>
              <a:rPr lang="hu-H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Ft</a:t>
            </a:r>
            <a:endParaRPr lang="hu-H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7989" name="Szövegdoboz 1"/>
          <p:cNvSpPr txBox="1">
            <a:spLocks noChangeArrowheads="1"/>
          </p:cNvSpPr>
          <p:nvPr/>
        </p:nvSpPr>
        <p:spPr bwMode="auto">
          <a:xfrm>
            <a:off x="539750" y="4005263"/>
            <a:ext cx="1692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solidFill>
                  <a:schemeClr val="bg1"/>
                </a:solidFill>
              </a:rPr>
              <a:t>Akár több mint</a:t>
            </a:r>
          </a:p>
        </p:txBody>
      </p:sp>
      <p:pic>
        <p:nvPicPr>
          <p:cNvPr id="20" name="Picture 2" descr="http://www.fehervarihuszarok.hu/foto_ikon/mh_logo.gif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512273" y="1647195"/>
            <a:ext cx="1067839" cy="1637789"/>
          </a:xfrm>
          <a:prstGeom prst="rect">
            <a:avLst/>
          </a:prstGeom>
          <a:noFill/>
          <a:extLst>
            <a:ext uri="{909E8E84-426E-40DD-AFC4-6F175D3DCCD1}"/>
          </a:extLst>
        </p:spPr>
      </p:pic>
      <p:pic>
        <p:nvPicPr>
          <p:cNvPr id="297991" name="Picture 5" descr="http://www.expoagralim.ro/wp-content/uploads/2012/06/otp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34213" y="4508500"/>
            <a:ext cx="1625600" cy="160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9799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1000" y="6115050"/>
            <a:ext cx="2232025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>
          <a:xfrm>
            <a:off x="7010400" y="6308725"/>
            <a:ext cx="2133600" cy="365125"/>
          </a:xfrm>
        </p:spPr>
        <p:txBody>
          <a:bodyPr anchor="t"/>
          <a:lstStyle/>
          <a:p>
            <a:pPr algn="r">
              <a:defRPr/>
            </a:pPr>
            <a:fld id="{F9B90142-D387-49CD-AE3B-450B466351AC}" type="slidenum">
              <a:rPr lang="hu-HU" smtClean="0"/>
              <a:pPr algn="r">
                <a:defRPr/>
              </a:pPr>
              <a:t>34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>
          <a:xfrm>
            <a:off x="7010400" y="6308725"/>
            <a:ext cx="2133600" cy="365125"/>
          </a:xfrm>
        </p:spPr>
        <p:txBody>
          <a:bodyPr anchor="t"/>
          <a:lstStyle/>
          <a:p>
            <a:pPr algn="r">
              <a:defRPr/>
            </a:pPr>
            <a:fld id="{22B2755A-E595-4641-970E-EBB0AD332236}" type="slidenum">
              <a:rPr lang="hu-HU" smtClean="0"/>
              <a:pPr algn="r">
                <a:defRPr/>
              </a:pPr>
              <a:t>35</a:t>
            </a:fld>
            <a:endParaRPr lang="hu-HU"/>
          </a:p>
        </p:txBody>
      </p:sp>
      <p:sp>
        <p:nvSpPr>
          <p:cNvPr id="13" name="Téglalap 12"/>
          <p:cNvSpPr/>
          <p:nvPr/>
        </p:nvSpPr>
        <p:spPr>
          <a:xfrm>
            <a:off x="6550025" y="87313"/>
            <a:ext cx="2593975" cy="67706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0" y="44624"/>
            <a:ext cx="9144000" cy="523220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hu-HU" sz="2800" b="1" dirty="0">
                <a:solidFill>
                  <a:srgbClr val="006600"/>
                </a:solidFill>
              </a:rPr>
              <a:t>OTP Bank számlacsomagok</a:t>
            </a:r>
          </a:p>
        </p:txBody>
      </p:sp>
      <p:pic>
        <p:nvPicPr>
          <p:cNvPr id="299014" name="Picture 5" descr="http://www.expoagralim.ro/wp-content/uploads/2012/06/otp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2125" y="6080125"/>
            <a:ext cx="7874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9015" name="Dia számának helye 3"/>
          <p:cNvSpPr txBox="1">
            <a:spLocks/>
          </p:cNvSpPr>
          <p:nvPr/>
        </p:nvSpPr>
        <p:spPr bwMode="auto">
          <a:xfrm>
            <a:off x="7010400" y="6310313"/>
            <a:ext cx="21336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7521396E-4479-45F9-902A-FD411726F31F}" type="slidenum">
              <a:rPr lang="hu-HU" sz="1200">
                <a:solidFill>
                  <a:srgbClr val="898989"/>
                </a:solidFill>
                <a:latin typeface="Calibri" pitchFamily="34" charset="0"/>
                <a:ea typeface="ＭＳ Ｐゴシック"/>
                <a:cs typeface="ＭＳ Ｐゴシック"/>
              </a:rPr>
              <a:pPr algn="r"/>
              <a:t>35</a:t>
            </a:fld>
            <a:endParaRPr lang="hu-HU" sz="1200">
              <a:solidFill>
                <a:srgbClr val="898989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1026" name="Picture 2" descr="http://www.fehervarihuszarok.hu/foto_ikon/mh_logo.gif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958616" y="764704"/>
            <a:ext cx="861856" cy="1321865"/>
          </a:xfrm>
          <a:prstGeom prst="rect">
            <a:avLst/>
          </a:prstGeom>
          <a:noFill/>
          <a:extLst>
            <a:ext uri="{909E8E84-426E-40DD-AFC4-6F175D3DCCD1}"/>
          </a:extLst>
        </p:spPr>
      </p:pic>
      <p:pic>
        <p:nvPicPr>
          <p:cNvPr id="29901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2700" y="1412875"/>
            <a:ext cx="6529388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9018" name="Picture 5" descr="http://www.expoagralim.ro/wp-content/uploads/2012/06/otp_log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75463" y="4384675"/>
            <a:ext cx="1803400" cy="1781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99019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88125" y="6092825"/>
            <a:ext cx="22320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églalap 2"/>
          <p:cNvSpPr/>
          <p:nvPr/>
        </p:nvSpPr>
        <p:spPr>
          <a:xfrm>
            <a:off x="6659563" y="6381750"/>
            <a:ext cx="2239962" cy="47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6875463" y="765175"/>
            <a:ext cx="1082675" cy="132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hu-HU"/>
            </a:defPPr>
            <a:lvl1pPr>
              <a:defRPr sz="2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u-HU" sz="1000" b="1" dirty="0">
                <a:solidFill>
                  <a:srgbClr val="8CA950"/>
                </a:solidFill>
              </a:rPr>
              <a:t>Munkáltatói számlacsomagok a Honvédelmi Minisztérium </a:t>
            </a:r>
            <a:r>
              <a:rPr lang="hu-HU" sz="1000" b="1" dirty="0" smtClean="0">
                <a:solidFill>
                  <a:srgbClr val="8CA950"/>
                </a:solidFill>
              </a:rPr>
              <a:t>dolgozói részére</a:t>
            </a:r>
            <a:endParaRPr lang="hu-HU" sz="1000" b="1" dirty="0">
              <a:solidFill>
                <a:srgbClr val="8CA950"/>
              </a:solidFill>
            </a:endParaRPr>
          </a:p>
        </p:txBody>
      </p:sp>
      <p:sp>
        <p:nvSpPr>
          <p:cNvPr id="37" name="Téglalap 36"/>
          <p:cNvSpPr/>
          <p:nvPr/>
        </p:nvSpPr>
        <p:spPr>
          <a:xfrm>
            <a:off x="2700338" y="3292475"/>
            <a:ext cx="2640012" cy="21859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hu-HU" sz="2000" dirty="0">
                <a:solidFill>
                  <a:schemeClr val="bg1"/>
                </a:solidFill>
              </a:rPr>
              <a:t>Valamennyi korosztály és ügyféligény számára kínálunk megfelelő megoldásokat</a:t>
            </a:r>
            <a:endParaRPr lang="hu-H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AutoShape 11"/>
          <p:cNvSpPr>
            <a:spLocks noChangeArrowheads="1"/>
          </p:cNvSpPr>
          <p:nvPr/>
        </p:nvSpPr>
        <p:spPr bwMode="auto">
          <a:xfrm>
            <a:off x="611188" y="2276475"/>
            <a:ext cx="8137525" cy="3600450"/>
          </a:xfrm>
          <a:prstGeom prst="horizontalScroll">
            <a:avLst>
              <a:gd name="adj" fmla="val 12500"/>
            </a:avLst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hu-HU" b="1">
                <a:solidFill>
                  <a:srgbClr val="FFFF00"/>
                </a:solidFill>
              </a:rPr>
              <a:t>KÉRDÉSEK, INFORMÁCIÓK:</a:t>
            </a:r>
          </a:p>
          <a:p>
            <a:pPr algn="ctr"/>
            <a:r>
              <a:rPr lang="hu-HU" b="1">
                <a:solidFill>
                  <a:srgbClr val="FFFF00"/>
                </a:solidFill>
              </a:rPr>
              <a:t>Dr. Ecsedi László őrnagy </a:t>
            </a:r>
          </a:p>
          <a:p>
            <a:pPr algn="ctr"/>
            <a:r>
              <a:rPr lang="hu-HU" b="1">
                <a:solidFill>
                  <a:srgbClr val="FFFF00"/>
                </a:solidFill>
              </a:rPr>
              <a:t>tel.: 06-1-474-1151/HM: 21-525, mobil: 06-30-5151-595</a:t>
            </a:r>
          </a:p>
          <a:p>
            <a:pPr algn="ctr"/>
            <a:r>
              <a:rPr lang="hu-HU" b="1">
                <a:solidFill>
                  <a:srgbClr val="FFFF00"/>
                </a:solidFill>
              </a:rPr>
              <a:t>e-mail: </a:t>
            </a:r>
            <a:r>
              <a:rPr lang="hu-HU" b="1">
                <a:solidFill>
                  <a:srgbClr val="FFFF00"/>
                </a:solidFill>
                <a:hlinkClick r:id="rId3"/>
              </a:rPr>
              <a:t>ecsedi.laszlo@hm.gov.hu</a:t>
            </a:r>
            <a:endParaRPr lang="hu-HU" b="1">
              <a:solidFill>
                <a:srgbClr val="FFFF00"/>
              </a:solidFill>
            </a:endParaRPr>
          </a:p>
          <a:p>
            <a:pPr algn="ctr"/>
            <a:r>
              <a:rPr lang="hu-HU" b="1">
                <a:solidFill>
                  <a:srgbClr val="FFFF00"/>
                </a:solidFill>
              </a:rPr>
              <a:t>a helyi lakásügyi előadó</a:t>
            </a:r>
          </a:p>
          <a:p>
            <a:pPr algn="ctr"/>
            <a:r>
              <a:rPr lang="hu-HU" b="1">
                <a:solidFill>
                  <a:srgbClr val="FFFF00"/>
                </a:solidFill>
              </a:rPr>
              <a:t>hitellel, lízinggel kapcsolatos szakmai kérdések esetén: </a:t>
            </a:r>
          </a:p>
          <a:p>
            <a:pPr algn="ctr"/>
            <a:r>
              <a:rPr lang="hu-HU" b="1">
                <a:solidFill>
                  <a:srgbClr val="FFFF00"/>
                </a:solidFill>
              </a:rPr>
              <a:t>Alpha Premium Kft.: 06-1-225-0170/mobil: 06-30-408-6847</a:t>
            </a:r>
          </a:p>
          <a:p>
            <a:pPr algn="ctr"/>
            <a:r>
              <a:rPr lang="hu-HU" b="1">
                <a:solidFill>
                  <a:srgbClr val="FFFF00"/>
                </a:solidFill>
              </a:rPr>
              <a:t>e-mail: info@appk.hu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058" name="Picture 2" descr="1204582096OTP_Logo_vertic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35875" y="0"/>
            <a:ext cx="1508125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1059" name="Picture 3" descr="Ingatlanlizing_nag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357938"/>
            <a:ext cx="35020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Szöveg helye 10"/>
          <p:cNvPicPr>
            <a:picLocks noGrp="1" noChangeAspect="1"/>
          </p:cNvPicPr>
          <p:nvPr>
            <p:ph type="body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7470775" y="5721350"/>
            <a:ext cx="1673225" cy="1136650"/>
          </a:xfrm>
        </p:spPr>
      </p:pic>
      <p:pic>
        <p:nvPicPr>
          <p:cNvPr id="301061" name="Picture 5" descr="hm_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5938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1062" name="AutoShape 6"/>
          <p:cNvSpPr>
            <a:spLocks noChangeArrowheads="1"/>
          </p:cNvSpPr>
          <p:nvPr/>
        </p:nvSpPr>
        <p:spPr bwMode="auto">
          <a:xfrm>
            <a:off x="539750" y="3068638"/>
            <a:ext cx="8208963" cy="1296987"/>
          </a:xfrm>
          <a:prstGeom prst="horizontalScroll">
            <a:avLst>
              <a:gd name="adj" fmla="val 12500"/>
            </a:avLst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2000" b="1">
                <a:solidFill>
                  <a:srgbClr val="FFFF00"/>
                </a:solidFill>
              </a:rPr>
              <a:t>KÖSZÖNJÜK A MEGTISZTELŐ FIGYELMET!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1116013" y="333375"/>
            <a:ext cx="7200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hu-HU" sz="1400">
              <a:solidFill>
                <a:srgbClr val="0000FF"/>
              </a:solidFill>
              <a:latin typeface="Antique Olive Compact"/>
            </a:endParaRPr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323850" y="1268413"/>
            <a:ext cx="3889375" cy="28813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>
                <a:latin typeface="Antique Olive Compact"/>
              </a:rPr>
              <a:t>2013. december 31-ig</a:t>
            </a:r>
          </a:p>
          <a:p>
            <a:pPr algn="ctr"/>
            <a:endParaRPr lang="hu-HU">
              <a:latin typeface="Antique Olive Compact"/>
            </a:endParaRPr>
          </a:p>
          <a:p>
            <a:pPr algn="ctr"/>
            <a:r>
              <a:rPr lang="hu-HU">
                <a:latin typeface="Antique Olive Compact"/>
              </a:rPr>
              <a:t>Albérleti díj hozzájárulás</a:t>
            </a:r>
          </a:p>
          <a:p>
            <a:pPr algn="ctr"/>
            <a:endParaRPr lang="hu-HU">
              <a:latin typeface="Antique Olive Compact"/>
            </a:endParaRPr>
          </a:p>
          <a:p>
            <a:pPr algn="ctr"/>
            <a:endParaRPr lang="hu-HU">
              <a:latin typeface="Antique Olive Compact"/>
            </a:endParaRP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4500563" y="1268413"/>
            <a:ext cx="3960812" cy="2951162"/>
          </a:xfrm>
          <a:prstGeom prst="rect">
            <a:avLst/>
          </a:prstGeom>
          <a:solidFill>
            <a:srgbClr val="3366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>
                <a:solidFill>
                  <a:srgbClr val="66FF33"/>
                </a:solidFill>
                <a:latin typeface="Antique Olive Compact"/>
              </a:rPr>
              <a:t>2014. január 1-től</a:t>
            </a:r>
          </a:p>
          <a:p>
            <a:pPr algn="ctr"/>
            <a:endParaRPr lang="hu-HU">
              <a:solidFill>
                <a:srgbClr val="66FF33"/>
              </a:solidFill>
              <a:latin typeface="Antique Olive Compact"/>
            </a:endParaRPr>
          </a:p>
          <a:p>
            <a:pPr algn="ctr"/>
            <a:r>
              <a:rPr lang="hu-HU">
                <a:solidFill>
                  <a:srgbClr val="66FF33"/>
                </a:solidFill>
                <a:latin typeface="Antique Olive Compact"/>
              </a:rPr>
              <a:t>lakáspénz</a:t>
            </a:r>
          </a:p>
          <a:p>
            <a:pPr algn="ctr"/>
            <a:endParaRPr lang="hu-HU">
              <a:solidFill>
                <a:srgbClr val="66FF33"/>
              </a:solidFill>
              <a:latin typeface="Antique Olive Compact"/>
            </a:endParaRPr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395288" y="3284538"/>
            <a:ext cx="1368425" cy="11525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>
                <a:latin typeface="Antique Olive Compact"/>
              </a:rPr>
              <a:t>Lakás-</a:t>
            </a:r>
          </a:p>
          <a:p>
            <a:pPr algn="ctr"/>
            <a:r>
              <a:rPr lang="hu-HU">
                <a:latin typeface="Antique Olive Compact"/>
              </a:rPr>
              <a:t>bérlet</a:t>
            </a:r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2411413" y="3284538"/>
            <a:ext cx="1584325" cy="11525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>
                <a:latin typeface="Antique Olive Compact"/>
              </a:rPr>
              <a:t>Lakás-</a:t>
            </a:r>
          </a:p>
          <a:p>
            <a:pPr algn="ctr"/>
            <a:r>
              <a:rPr lang="hu-HU">
                <a:latin typeface="Antique Olive Compact"/>
              </a:rPr>
              <a:t>lízing</a:t>
            </a:r>
          </a:p>
        </p:txBody>
      </p:sp>
      <p:sp>
        <p:nvSpPr>
          <p:cNvPr id="73735" name="Line 7"/>
          <p:cNvSpPr>
            <a:spLocks noChangeShapeType="1"/>
          </p:cNvSpPr>
          <p:nvPr/>
        </p:nvSpPr>
        <p:spPr bwMode="auto">
          <a:xfrm flipH="1">
            <a:off x="1258888" y="2781300"/>
            <a:ext cx="720725" cy="504825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73736" name="Line 8"/>
          <p:cNvSpPr>
            <a:spLocks noChangeShapeType="1"/>
          </p:cNvSpPr>
          <p:nvPr/>
        </p:nvSpPr>
        <p:spPr bwMode="auto">
          <a:xfrm>
            <a:off x="2627313" y="2781300"/>
            <a:ext cx="574675" cy="504825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73737" name="Line 9"/>
          <p:cNvSpPr>
            <a:spLocks noChangeShapeType="1"/>
          </p:cNvSpPr>
          <p:nvPr/>
        </p:nvSpPr>
        <p:spPr bwMode="auto">
          <a:xfrm>
            <a:off x="7019925" y="2997200"/>
            <a:ext cx="574675" cy="504825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73738" name="Line 10"/>
          <p:cNvSpPr>
            <a:spLocks noChangeShapeType="1"/>
          </p:cNvSpPr>
          <p:nvPr/>
        </p:nvSpPr>
        <p:spPr bwMode="auto">
          <a:xfrm flipH="1">
            <a:off x="5580063" y="2997200"/>
            <a:ext cx="576262" cy="431800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73739" name="Rectangle 11"/>
          <p:cNvSpPr>
            <a:spLocks noChangeArrowheads="1"/>
          </p:cNvSpPr>
          <p:nvPr/>
        </p:nvSpPr>
        <p:spPr bwMode="auto">
          <a:xfrm>
            <a:off x="6516688" y="3500438"/>
            <a:ext cx="1871662" cy="11525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>
                <a:solidFill>
                  <a:schemeClr val="bg1"/>
                </a:solidFill>
                <a:latin typeface="Antique Olive Compact"/>
              </a:rPr>
              <a:t>Lakás-</a:t>
            </a:r>
          </a:p>
          <a:p>
            <a:pPr algn="ctr"/>
            <a:r>
              <a:rPr lang="hu-HU">
                <a:solidFill>
                  <a:schemeClr val="bg1"/>
                </a:solidFill>
                <a:latin typeface="Antique Olive Compact"/>
              </a:rPr>
              <a:t>Lízing: </a:t>
            </a:r>
          </a:p>
          <a:p>
            <a:pPr algn="ctr"/>
            <a:r>
              <a:rPr lang="hu-HU">
                <a:solidFill>
                  <a:schemeClr val="bg1"/>
                </a:solidFill>
                <a:latin typeface="Antique Olive Compact"/>
              </a:rPr>
              <a:t>45. életév +</a:t>
            </a:r>
          </a:p>
          <a:p>
            <a:pPr algn="ctr"/>
            <a:r>
              <a:rPr lang="hu-HU">
                <a:solidFill>
                  <a:schemeClr val="bg1"/>
                </a:solidFill>
                <a:latin typeface="Antique Olive Compact"/>
              </a:rPr>
              <a:t>LTP</a:t>
            </a:r>
          </a:p>
        </p:txBody>
      </p:sp>
      <p:sp>
        <p:nvSpPr>
          <p:cNvPr id="73740" name="Rectangle 12"/>
          <p:cNvSpPr>
            <a:spLocks noChangeArrowheads="1"/>
          </p:cNvSpPr>
          <p:nvPr/>
        </p:nvSpPr>
        <p:spPr bwMode="auto">
          <a:xfrm>
            <a:off x="4716463" y="3429000"/>
            <a:ext cx="1368425" cy="11525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>
                <a:solidFill>
                  <a:schemeClr val="bg1"/>
                </a:solidFill>
                <a:latin typeface="Antique Olive Compact"/>
              </a:rPr>
              <a:t>Lakás-</a:t>
            </a:r>
          </a:p>
          <a:p>
            <a:pPr algn="ctr"/>
            <a:r>
              <a:rPr lang="hu-HU">
                <a:solidFill>
                  <a:schemeClr val="bg1"/>
                </a:solidFill>
                <a:latin typeface="Antique Olive Compact"/>
              </a:rPr>
              <a:t>bérlet</a:t>
            </a:r>
          </a:p>
        </p:txBody>
      </p:sp>
      <p:sp>
        <p:nvSpPr>
          <p:cNvPr id="73741" name="Line 13"/>
          <p:cNvSpPr>
            <a:spLocks noChangeShapeType="1"/>
          </p:cNvSpPr>
          <p:nvPr/>
        </p:nvSpPr>
        <p:spPr bwMode="auto">
          <a:xfrm>
            <a:off x="6300788" y="4652963"/>
            <a:ext cx="0" cy="5762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73742" name="Line 14"/>
          <p:cNvSpPr>
            <a:spLocks noChangeShapeType="1"/>
          </p:cNvSpPr>
          <p:nvPr/>
        </p:nvSpPr>
        <p:spPr bwMode="auto">
          <a:xfrm>
            <a:off x="6011863" y="4941888"/>
            <a:ext cx="6477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73743" name="AutoShape 15"/>
          <p:cNvSpPr>
            <a:spLocks noChangeArrowheads="1"/>
          </p:cNvSpPr>
          <p:nvPr/>
        </p:nvSpPr>
        <p:spPr bwMode="auto">
          <a:xfrm rot="5400000">
            <a:off x="3865563" y="2263775"/>
            <a:ext cx="2420937" cy="6767513"/>
          </a:xfrm>
          <a:custGeom>
            <a:avLst/>
            <a:gdLst>
              <a:gd name="T0" fmla="*/ 193819418 w 21600"/>
              <a:gd name="T1" fmla="*/ 0 h 21600"/>
              <a:gd name="T2" fmla="*/ 116286557 w 21600"/>
              <a:gd name="T3" fmla="*/ 706777810 h 21600"/>
              <a:gd name="T4" fmla="*/ 0 w 21600"/>
              <a:gd name="T5" fmla="*/ 1767044002 h 21600"/>
              <a:gd name="T6" fmla="*/ 116286557 w 21600"/>
              <a:gd name="T7" fmla="*/ 2120334371 h 21600"/>
              <a:gd name="T8" fmla="*/ 232573225 w 21600"/>
              <a:gd name="T9" fmla="*/ 1472454267 h 21600"/>
              <a:gd name="T10" fmla="*/ 271339530 w 21600"/>
              <a:gd name="T11" fmla="*/ 70677781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hu-HU" sz="1600">
                <a:solidFill>
                  <a:schemeClr val="bg1"/>
                </a:solidFill>
                <a:latin typeface="Antique Olive Compact"/>
              </a:rPr>
              <a:t>Aki lízing</a:t>
            </a:r>
          </a:p>
          <a:p>
            <a:pPr algn="ctr"/>
            <a:r>
              <a:rPr lang="hu-HU" sz="1600">
                <a:solidFill>
                  <a:schemeClr val="bg1"/>
                </a:solidFill>
                <a:latin typeface="Antique Olive Compact"/>
              </a:rPr>
              <a:t>támogatására</a:t>
            </a:r>
          </a:p>
          <a:p>
            <a:pPr algn="ctr"/>
            <a:r>
              <a:rPr lang="hu-HU" sz="1600">
                <a:solidFill>
                  <a:schemeClr val="bg1"/>
                </a:solidFill>
                <a:latin typeface="Antique Olive Compact"/>
              </a:rPr>
              <a:t>szerzett</a:t>
            </a:r>
          </a:p>
          <a:p>
            <a:pPr algn="ctr"/>
            <a:r>
              <a:rPr lang="hu-HU" sz="1600">
                <a:solidFill>
                  <a:schemeClr val="bg1"/>
                </a:solidFill>
                <a:latin typeface="Antique Olive Compact"/>
              </a:rPr>
              <a:t> jogosultságot, </a:t>
            </a:r>
          </a:p>
          <a:p>
            <a:pPr algn="ctr"/>
            <a:r>
              <a:rPr lang="hu-HU" sz="1600">
                <a:solidFill>
                  <a:schemeClr val="bg1"/>
                </a:solidFill>
                <a:latin typeface="Antique Olive Compact"/>
              </a:rPr>
              <a:t>a támogatási </a:t>
            </a:r>
          </a:p>
          <a:p>
            <a:pPr algn="ctr"/>
            <a:r>
              <a:rPr lang="hu-HU" sz="1600">
                <a:solidFill>
                  <a:schemeClr val="bg1"/>
                </a:solidFill>
                <a:latin typeface="Antique Olive Compact"/>
              </a:rPr>
              <a:t>pozícióját </a:t>
            </a:r>
          </a:p>
          <a:p>
            <a:pPr algn="ctr"/>
            <a:r>
              <a:rPr lang="hu-HU" sz="1600">
                <a:latin typeface="Antique Olive Compact"/>
              </a:rPr>
              <a:t>                                            NEM</a:t>
            </a:r>
            <a:r>
              <a:rPr lang="hu-HU" sz="1600">
                <a:solidFill>
                  <a:schemeClr val="bg1"/>
                </a:solidFill>
                <a:latin typeface="Antique Olive Compact"/>
              </a:rPr>
              <a:t> veszíti el az új rendszerben sem!</a:t>
            </a:r>
          </a:p>
        </p:txBody>
      </p:sp>
      <p:sp>
        <p:nvSpPr>
          <p:cNvPr id="73744" name="AutoShape 16"/>
          <p:cNvSpPr>
            <a:spLocks noChangeArrowheads="1"/>
          </p:cNvSpPr>
          <p:nvPr/>
        </p:nvSpPr>
        <p:spPr bwMode="auto">
          <a:xfrm>
            <a:off x="3995738" y="2133600"/>
            <a:ext cx="863600" cy="431800"/>
          </a:xfrm>
          <a:prstGeom prst="leftRight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73745" name="Rectangle 17"/>
          <p:cNvSpPr>
            <a:spLocks noChangeArrowheads="1"/>
          </p:cNvSpPr>
          <p:nvPr/>
        </p:nvSpPr>
        <p:spPr bwMode="auto">
          <a:xfrm>
            <a:off x="1187450" y="260350"/>
            <a:ext cx="7200900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hu-HU"/>
          </a:p>
          <a:p>
            <a:pPr algn="ctr"/>
            <a:r>
              <a:rPr lang="hu-HU" b="1"/>
              <a:t>A lakáspénz bevezetése</a:t>
            </a:r>
          </a:p>
          <a:p>
            <a:pPr algn="ctr"/>
            <a:r>
              <a:rPr lang="hu-HU" b="1"/>
              <a:t>támogatás a rendfokozattól, a gyermekek számától, </a:t>
            </a:r>
          </a:p>
          <a:p>
            <a:pPr algn="ctr"/>
            <a:r>
              <a:rPr lang="hu-HU" b="1"/>
              <a:t>a településtől függ.</a:t>
            </a:r>
          </a:p>
          <a:p>
            <a:pPr algn="ctr"/>
            <a:endParaRPr lang="hu-HU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ChangeArrowheads="1"/>
          </p:cNvSpPr>
          <p:nvPr/>
        </p:nvSpPr>
        <p:spPr bwMode="auto">
          <a:xfrm>
            <a:off x="323850" y="1412875"/>
            <a:ext cx="8424863" cy="4608513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hu-HU">
              <a:solidFill>
                <a:srgbClr val="FF5050"/>
              </a:solidFill>
              <a:latin typeface="Antique Olive Compact"/>
            </a:endParaRPr>
          </a:p>
          <a:p>
            <a:pPr algn="ctr">
              <a:spcBef>
                <a:spcPct val="50000"/>
              </a:spcBef>
            </a:pPr>
            <a:r>
              <a:rPr lang="hu-HU" sz="2400" b="1">
                <a:solidFill>
                  <a:srgbClr val="FFFF00"/>
                </a:solidFill>
              </a:rPr>
              <a:t>Lakáslízing támogatása</a:t>
            </a:r>
          </a:p>
          <a:p>
            <a:pPr algn="ctr"/>
            <a:endParaRPr lang="hu-HU" sz="2400" b="1">
              <a:solidFill>
                <a:srgbClr val="FFFF00"/>
              </a:solidFill>
              <a:latin typeface="Antique Olive Compact"/>
            </a:endParaRPr>
          </a:p>
          <a:p>
            <a:pPr algn="ctr"/>
            <a:r>
              <a:rPr lang="hu-HU">
                <a:solidFill>
                  <a:srgbClr val="FF5050"/>
                </a:solidFill>
                <a:latin typeface="Antique Olive Compact"/>
              </a:rPr>
              <a:t>FONTOS: mielőtt belevágunk a lízingbe, </a:t>
            </a:r>
          </a:p>
          <a:p>
            <a:pPr algn="ctr"/>
            <a:r>
              <a:rPr lang="hu-HU">
                <a:solidFill>
                  <a:srgbClr val="FF5050"/>
                </a:solidFill>
                <a:latin typeface="Antique Olive Compact"/>
              </a:rPr>
              <a:t>győződjünk meg róla, hogy a támogatásra </a:t>
            </a:r>
          </a:p>
          <a:p>
            <a:pPr algn="ctr"/>
            <a:r>
              <a:rPr lang="hu-HU">
                <a:solidFill>
                  <a:srgbClr val="FF5050"/>
                </a:solidFill>
                <a:latin typeface="Antique Olive Compact"/>
              </a:rPr>
              <a:t>jogosultak vagyunk-e?</a:t>
            </a:r>
          </a:p>
          <a:p>
            <a:pPr algn="ctr"/>
            <a:endParaRPr lang="hu-HU">
              <a:solidFill>
                <a:srgbClr val="FF5050"/>
              </a:solidFill>
              <a:latin typeface="Antique Olive Compact"/>
            </a:endParaRPr>
          </a:p>
          <a:p>
            <a:pPr algn="ctr">
              <a:buFontTx/>
              <a:buChar char="•"/>
            </a:pPr>
            <a:r>
              <a:rPr lang="hu-HU">
                <a:solidFill>
                  <a:schemeClr val="bg1"/>
                </a:solidFill>
                <a:latin typeface="Antique Olive Compact"/>
              </a:rPr>
              <a:t> vettem-e meg köztulajdonú lakást?</a:t>
            </a:r>
          </a:p>
          <a:p>
            <a:pPr algn="ctr">
              <a:buFontTx/>
              <a:buChar char="•"/>
            </a:pPr>
            <a:r>
              <a:rPr lang="hu-HU">
                <a:solidFill>
                  <a:schemeClr val="bg1"/>
                </a:solidFill>
                <a:latin typeface="Antique Olive Compact"/>
              </a:rPr>
              <a:t> kaptam-e munkáltatói kölcsönt, vissza nem </a:t>
            </a:r>
          </a:p>
          <a:p>
            <a:pPr algn="ctr"/>
            <a:r>
              <a:rPr lang="hu-HU">
                <a:solidFill>
                  <a:schemeClr val="bg1"/>
                </a:solidFill>
                <a:latin typeface="Antique Olive Compact"/>
              </a:rPr>
              <a:t>térítendő juttatást?</a:t>
            </a:r>
          </a:p>
          <a:p>
            <a:pPr algn="ctr">
              <a:buFontTx/>
              <a:buChar char="•"/>
            </a:pPr>
            <a:r>
              <a:rPr lang="hu-HU">
                <a:solidFill>
                  <a:schemeClr val="bg1"/>
                </a:solidFill>
                <a:latin typeface="Antique Olive Compact"/>
              </a:rPr>
              <a:t> van-e nekem vagy családomnak (házastárs, élet-</a:t>
            </a:r>
          </a:p>
          <a:p>
            <a:pPr algn="ctr"/>
            <a:r>
              <a:rPr lang="hu-HU">
                <a:solidFill>
                  <a:schemeClr val="bg1"/>
                </a:solidFill>
                <a:latin typeface="Antique Olive Compact"/>
              </a:rPr>
              <a:t> társ, kiskorú gyermek)  beköltözhető és megfelelő </a:t>
            </a:r>
          </a:p>
          <a:p>
            <a:pPr algn="ctr"/>
            <a:r>
              <a:rPr lang="hu-HU">
                <a:solidFill>
                  <a:schemeClr val="bg1"/>
                </a:solidFill>
                <a:latin typeface="Antique Olive Compact"/>
              </a:rPr>
              <a:t> lakástulajdona?</a:t>
            </a:r>
          </a:p>
          <a:p>
            <a:pPr algn="ctr">
              <a:buFontTx/>
              <a:buChar char="•"/>
            </a:pPr>
            <a:r>
              <a:rPr lang="hu-HU">
                <a:solidFill>
                  <a:schemeClr val="bg1"/>
                </a:solidFill>
                <a:latin typeface="Antique Olive Compact"/>
              </a:rPr>
              <a:t> szolgálati helyemre haderő-átalakítással össze-</a:t>
            </a:r>
          </a:p>
          <a:p>
            <a:pPr algn="ctr"/>
            <a:r>
              <a:rPr lang="hu-HU">
                <a:solidFill>
                  <a:schemeClr val="bg1"/>
                </a:solidFill>
                <a:latin typeface="Antique Olive Compact"/>
              </a:rPr>
              <a:t>függésben kerültem-e áthelyezésre?</a:t>
            </a:r>
          </a:p>
          <a:p>
            <a:pPr algn="ctr"/>
            <a:endParaRPr lang="hu-HU">
              <a:solidFill>
                <a:schemeClr val="bg1"/>
              </a:solidFill>
              <a:latin typeface="Antique Olive Compact"/>
            </a:endParaRPr>
          </a:p>
          <a:p>
            <a:pPr algn="ctr"/>
            <a:endParaRPr lang="hu-HU">
              <a:solidFill>
                <a:schemeClr val="bg1"/>
              </a:solidFill>
              <a:latin typeface="Antique Olive Compact"/>
            </a:endParaRPr>
          </a:p>
          <a:p>
            <a:pPr algn="ctr"/>
            <a:endParaRPr lang="hu-HU">
              <a:solidFill>
                <a:srgbClr val="FF5050"/>
              </a:solidFill>
              <a:latin typeface="Antique Olive Compact"/>
            </a:endParaRPr>
          </a:p>
          <a:p>
            <a:pPr algn="ctr"/>
            <a:endParaRPr lang="hu-HU">
              <a:latin typeface="Antique Olive Co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0825" y="115888"/>
            <a:ext cx="7850188" cy="21859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hu-HU" sz="2800" b="1" u="sng" dirty="0">
                <a:solidFill>
                  <a:srgbClr val="006749"/>
                </a:solidFill>
              </a:rPr>
              <a:t>Ügyfél </a:t>
            </a:r>
            <a:r>
              <a:rPr lang="hu-HU" sz="2800" b="1" u="sng" dirty="0">
                <a:solidFill>
                  <a:srgbClr val="006749"/>
                </a:solidFill>
              </a:rPr>
              <a:t>előnyök lakáslízingnél</a:t>
            </a:r>
            <a:endParaRPr lang="hu-HU" sz="28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357188" eaLnBrk="0" hangingPunct="0">
              <a:defRPr/>
            </a:pPr>
            <a:r>
              <a:rPr lang="hu-HU" sz="2400" b="1" dirty="0">
                <a:solidFill>
                  <a:srgbClr val="FF0000"/>
                </a:solidFill>
                <a:latin typeface="Comic Sans MS" pitchFamily="66" charset="0"/>
              </a:rPr>
              <a:t>A </a:t>
            </a:r>
            <a:r>
              <a:rPr lang="hu-HU" sz="2400" b="1" dirty="0">
                <a:solidFill>
                  <a:srgbClr val="FF0000"/>
                </a:solidFill>
                <a:latin typeface="Comic Sans MS" pitchFamily="66" charset="0"/>
              </a:rPr>
              <a:t>katonák </a:t>
            </a:r>
            <a:r>
              <a:rPr lang="hu-HU" sz="2400" b="1" dirty="0">
                <a:solidFill>
                  <a:srgbClr val="006749"/>
                </a:solidFill>
                <a:latin typeface="Comic Sans MS" pitchFamily="66" charset="0"/>
              </a:rPr>
              <a:t>számára biztosított</a:t>
            </a:r>
            <a:r>
              <a:rPr lang="hu-HU" sz="2400" dirty="0">
                <a:solidFill>
                  <a:srgbClr val="006749"/>
                </a:solidFill>
                <a:latin typeface="Comic Sans MS" pitchFamily="66" charset="0"/>
              </a:rPr>
              <a:t> </a:t>
            </a:r>
            <a:r>
              <a:rPr lang="hu-HU" sz="2400" b="1" dirty="0">
                <a:solidFill>
                  <a:srgbClr val="FF0000"/>
                </a:solidFill>
                <a:latin typeface="Comic Sans MS" pitchFamily="66" charset="0"/>
              </a:rPr>
              <a:t>albérleti  </a:t>
            </a:r>
            <a:r>
              <a:rPr lang="hu-HU" sz="2400" b="1" dirty="0">
                <a:solidFill>
                  <a:srgbClr val="FF0000"/>
                </a:solidFill>
                <a:latin typeface="Comic Sans MS" pitchFamily="66" charset="0"/>
              </a:rPr>
              <a:t>          hozzájárulás </a:t>
            </a:r>
            <a:r>
              <a:rPr lang="hu-HU" sz="2300" b="1" dirty="0">
                <a:solidFill>
                  <a:srgbClr val="006749"/>
                </a:solidFill>
                <a:latin typeface="Comic Sans MS" pitchFamily="66" charset="0"/>
              </a:rPr>
              <a:t>(átlagosan 70.000–80.000 forint/hó</a:t>
            </a:r>
            <a:r>
              <a:rPr lang="hu-HU" sz="2300" b="1" dirty="0">
                <a:solidFill>
                  <a:srgbClr val="006749"/>
                </a:solidFill>
                <a:latin typeface="Comic Sans MS" pitchFamily="66" charset="0"/>
              </a:rPr>
              <a:t>)</a:t>
            </a:r>
            <a:r>
              <a:rPr lang="hu-HU" sz="23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hu-HU" sz="2400" b="1" dirty="0">
                <a:solidFill>
                  <a:srgbClr val="FF0000"/>
                </a:solidFill>
                <a:latin typeface="Comic Sans MS" pitchFamily="66" charset="0"/>
              </a:rPr>
              <a:t>lakáslízing törlesztésre </a:t>
            </a:r>
            <a:r>
              <a:rPr lang="hu-HU" sz="2400" b="1" dirty="0">
                <a:solidFill>
                  <a:srgbClr val="006749"/>
                </a:solidFill>
                <a:latin typeface="Comic Sans MS" pitchFamily="66" charset="0"/>
              </a:rPr>
              <a:t>is</a:t>
            </a:r>
            <a:r>
              <a:rPr lang="hu-HU" sz="24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hu-HU" sz="2400" b="1" dirty="0">
                <a:solidFill>
                  <a:srgbClr val="007635"/>
                </a:solidFill>
                <a:latin typeface="Comic Sans MS" pitchFamily="66" charset="0"/>
              </a:rPr>
              <a:t>igénybe </a:t>
            </a:r>
            <a:r>
              <a:rPr lang="hu-HU" sz="2400" b="1" dirty="0">
                <a:solidFill>
                  <a:srgbClr val="007635"/>
                </a:solidFill>
                <a:latin typeface="Comic Sans MS" pitchFamily="66" charset="0"/>
              </a:rPr>
              <a:t>vehető</a:t>
            </a:r>
            <a:endParaRPr lang="hu-HU" sz="2400" b="1" dirty="0">
              <a:solidFill>
                <a:srgbClr val="007635"/>
              </a:solidFill>
              <a:latin typeface="Comic Sans MS" pitchFamily="66" charset="0"/>
            </a:endParaRPr>
          </a:p>
          <a:p>
            <a:pPr eaLnBrk="0" hangingPunct="0">
              <a:defRPr/>
            </a:pPr>
            <a:endParaRPr lang="hu-HU" dirty="0">
              <a:solidFill>
                <a:srgbClr val="006749"/>
              </a:solidFill>
            </a:endParaRPr>
          </a:p>
          <a:p>
            <a:pPr eaLnBrk="0" hangingPunct="0">
              <a:defRPr/>
            </a:pPr>
            <a:r>
              <a:rPr lang="hu-HU" dirty="0">
                <a:solidFill>
                  <a:srgbClr val="006749"/>
                </a:solidFill>
              </a:rPr>
              <a:t> 8 </a:t>
            </a:r>
            <a:r>
              <a:rPr lang="hu-HU" dirty="0">
                <a:solidFill>
                  <a:srgbClr val="006749"/>
                </a:solidFill>
              </a:rPr>
              <a:t>000 </a:t>
            </a:r>
            <a:r>
              <a:rPr lang="hu-HU" dirty="0" err="1">
                <a:solidFill>
                  <a:srgbClr val="006749"/>
                </a:solidFill>
              </a:rPr>
              <a:t>000</a:t>
            </a:r>
            <a:r>
              <a:rPr lang="hu-HU" dirty="0">
                <a:solidFill>
                  <a:srgbClr val="006749"/>
                </a:solidFill>
              </a:rPr>
              <a:t> </a:t>
            </a:r>
            <a:r>
              <a:rPr lang="hu-HU" dirty="0">
                <a:solidFill>
                  <a:srgbClr val="006749"/>
                </a:solidFill>
              </a:rPr>
              <a:t>forint lízingösszeg 25 évre</a:t>
            </a:r>
            <a:endParaRPr lang="hu-HU" dirty="0">
              <a:solidFill>
                <a:srgbClr val="006749"/>
              </a:solidFill>
            </a:endParaRPr>
          </a:p>
        </p:txBody>
      </p:sp>
      <p:graphicFrame>
        <p:nvGraphicFramePr>
          <p:cNvPr id="16" name="Tartalom helye 4"/>
          <p:cNvGraphicFramePr>
            <a:graphicFrameLocks noGrp="1"/>
          </p:cNvGraphicFramePr>
          <p:nvPr>
            <p:ph idx="1"/>
          </p:nvPr>
        </p:nvGraphicFramePr>
        <p:xfrm>
          <a:off x="443941" y="2301846"/>
          <a:ext cx="8126808" cy="3215386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469773"/>
                <a:gridCol w="2657035"/>
              </a:tblGrid>
              <a:tr h="600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r>
                        <a:rPr lang="hu-HU" sz="16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Lízingfajták</a:t>
                      </a:r>
                      <a:endParaRPr lang="hu-HU" sz="1600" b="1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Lízingdíj </a:t>
                      </a:r>
                      <a:r>
                        <a:rPr lang="hu-HU" sz="16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Ft/hó</a:t>
                      </a:r>
                      <a:endParaRPr lang="hu-HU" sz="1600" b="1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</a:tr>
              <a:tr h="695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Új lakás maximális hűségkedvezménnyel (1,6</a:t>
                      </a:r>
                      <a:r>
                        <a:rPr lang="hu-HU" sz="1600" dirty="0" smtClean="0">
                          <a:effectLst/>
                        </a:rPr>
                        <a:t>%)*</a:t>
                      </a:r>
                      <a:endParaRPr lang="hu-H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47 924</a:t>
                      </a:r>
                      <a:endParaRPr lang="hu-H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</a:tr>
              <a:tr h="6230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Használt lakás maximális </a:t>
                      </a:r>
                      <a:r>
                        <a:rPr lang="hu-H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hűségkedvezménnyel </a:t>
                      </a:r>
                      <a:r>
                        <a:rPr lang="hu-H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(1,6</a:t>
                      </a:r>
                      <a:r>
                        <a:rPr lang="hu-H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%)*</a:t>
                      </a:r>
                      <a:endParaRPr lang="hu-HU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04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  <a:r>
                        <a:rPr lang="hu-HU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341</a:t>
                      </a:r>
                      <a:endParaRPr lang="hu-H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Fix 5 standard lakáslízing</a:t>
                      </a: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04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</a:t>
                      </a:r>
                      <a:r>
                        <a:rPr lang="hu-HU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011</a:t>
                      </a:r>
                      <a:endParaRPr lang="hu-H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fix 5 bizalom lakáslízing</a:t>
                      </a: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04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  <a:r>
                        <a:rPr lang="hu-HU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500</a:t>
                      </a:r>
                      <a:endParaRPr lang="hu-H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75779" name="Téglalap 2"/>
          <p:cNvSpPr>
            <a:spLocks noChangeArrowheads="1"/>
          </p:cNvSpPr>
          <p:nvPr/>
        </p:nvSpPr>
        <p:spPr bwMode="auto">
          <a:xfrm>
            <a:off x="433388" y="5529263"/>
            <a:ext cx="457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>
                <a:solidFill>
                  <a:srgbClr val="000000"/>
                </a:solidFill>
              </a:rPr>
              <a:t>* 1 % HM kedvezménnyel kalkulálva. Azon MH alkalmazottak részére, akik albérleti hozzájárulásra is jogosultak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93663"/>
            <a:ext cx="8229600" cy="1138238"/>
          </a:xfrm>
        </p:spPr>
        <p:txBody>
          <a:bodyPr rtlCol="0">
            <a:spAutoFit/>
          </a:bodyPr>
          <a:lstStyle/>
          <a:p>
            <a:pPr>
              <a:defRPr/>
            </a:pPr>
            <a:r>
              <a:rPr lang="hu-HU" sz="2400" b="1" u="sng" kern="1200" dirty="0" smtClean="0">
                <a:solidFill>
                  <a:srgbClr val="006749"/>
                </a:solidFill>
              </a:rPr>
              <a:t/>
            </a:r>
            <a:br>
              <a:rPr lang="hu-HU" sz="2400" b="1" u="sng" kern="1200" dirty="0" smtClean="0">
                <a:solidFill>
                  <a:srgbClr val="006749"/>
                </a:solidFill>
              </a:rPr>
            </a:br>
            <a:r>
              <a:rPr lang="hu-HU" sz="2400" b="1" u="sng" kern="1200" dirty="0" smtClean="0">
                <a:solidFill>
                  <a:srgbClr val="006749"/>
                </a:solidFill>
              </a:rPr>
              <a:t>További előnyök lakáslízingnél</a:t>
            </a:r>
            <a:r>
              <a:rPr lang="hu-HU" sz="2000" b="1" u="sng" kern="1200" dirty="0">
                <a:solidFill>
                  <a:srgbClr val="006749"/>
                </a:solidFill>
              </a:rPr>
              <a:t/>
            </a:r>
            <a:br>
              <a:rPr lang="hu-HU" sz="2000" b="1" u="sng" kern="1200" dirty="0">
                <a:solidFill>
                  <a:srgbClr val="006749"/>
                </a:solidFill>
              </a:rPr>
            </a:br>
            <a:endParaRPr lang="hu-HU" sz="2000" b="1" u="sng" kern="1200" dirty="0">
              <a:solidFill>
                <a:srgbClr val="006749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424863" cy="446563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hu-HU" sz="2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hu-HU" sz="2400" b="1" dirty="0" smtClean="0">
                <a:solidFill>
                  <a:srgbClr val="FF0000"/>
                </a:solidFill>
                <a:latin typeface="Comic Sans MS" pitchFamily="66" charset="0"/>
              </a:rPr>
              <a:t>Teljes pénzintézeti indulási költség és közjegyzői díj elengedése </a:t>
            </a:r>
            <a:r>
              <a:rPr lang="hu-HU" sz="2400" b="1" dirty="0" smtClean="0">
                <a:solidFill>
                  <a:srgbClr val="007635"/>
                </a:solidFill>
                <a:latin typeface="Comic Sans MS" pitchFamily="66" charset="0"/>
              </a:rPr>
              <a:t>(önerő és illeték megfizetése lízingbevevő által történik)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endParaRPr lang="hu-HU" sz="2400" b="1" dirty="0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hu-HU" sz="2400" b="1" dirty="0" smtClean="0">
                <a:solidFill>
                  <a:srgbClr val="FF0000"/>
                </a:solidFill>
                <a:latin typeface="Comic Sans MS" pitchFamily="66" charset="0"/>
              </a:rPr>
              <a:t>Értékbecslési díj 0 Ft </a:t>
            </a:r>
            <a:r>
              <a:rPr lang="hu-HU" sz="2400" b="1" dirty="0" smtClean="0">
                <a:solidFill>
                  <a:srgbClr val="006749"/>
                </a:solidFill>
                <a:latin typeface="Comic Sans MS" pitchFamily="66" charset="0"/>
              </a:rPr>
              <a:t>(30.000 Ft megtakarítás)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u-HU" sz="2400" b="1" dirty="0" smtClean="0">
                <a:solidFill>
                  <a:srgbClr val="FF0000"/>
                </a:solidFill>
                <a:latin typeface="Comic Sans MS" pitchFamily="66" charset="0"/>
              </a:rPr>
              <a:t>Szerződéskötési díj 0 Ft </a:t>
            </a:r>
            <a:r>
              <a:rPr lang="hu-HU" sz="2400" b="1" dirty="0" smtClean="0">
                <a:solidFill>
                  <a:srgbClr val="006749"/>
                </a:solidFill>
                <a:latin typeface="Comic Sans MS" pitchFamily="66" charset="0"/>
              </a:rPr>
              <a:t>(átlagosan 160.000 Ft megtakarítás)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u-HU" sz="2400" b="1" dirty="0" smtClean="0">
                <a:solidFill>
                  <a:srgbClr val="FF0000"/>
                </a:solidFill>
                <a:latin typeface="Comic Sans MS" pitchFamily="66" charset="0"/>
              </a:rPr>
              <a:t>Közjegyzői díj 0 Ft </a:t>
            </a:r>
            <a:r>
              <a:rPr lang="hu-HU" sz="2400" b="1" dirty="0" smtClean="0">
                <a:solidFill>
                  <a:srgbClr val="006749"/>
                </a:solidFill>
                <a:latin typeface="Comic Sans MS" pitchFamily="66" charset="0"/>
              </a:rPr>
              <a:t>(átlagosan 80.000 Ft megtakarítás)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hu-HU" sz="24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hu-HU" sz="2800" b="1" dirty="0" smtClean="0">
                <a:solidFill>
                  <a:srgbClr val="FF0000"/>
                </a:solidFill>
                <a:latin typeface="Comic Sans MS" pitchFamily="66" charset="0"/>
              </a:rPr>
              <a:t>Átlagosan összesen 270.000 Ft megtakarítás</a:t>
            </a:r>
          </a:p>
          <a:p>
            <a:pPr eaLnBrk="1" hangingPunct="1">
              <a:lnSpc>
                <a:spcPct val="80000"/>
              </a:lnSpc>
              <a:defRPr/>
            </a:pPr>
            <a:endParaRPr lang="hu-HU" sz="1800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93663"/>
            <a:ext cx="8229600" cy="1138238"/>
          </a:xfrm>
        </p:spPr>
        <p:txBody>
          <a:bodyPr rtlCol="0">
            <a:spAutoFit/>
          </a:bodyPr>
          <a:lstStyle/>
          <a:p>
            <a:pPr>
              <a:defRPr/>
            </a:pPr>
            <a:r>
              <a:rPr lang="hu-HU" sz="2400" b="1" u="sng" kern="1200" dirty="0" smtClean="0">
                <a:solidFill>
                  <a:srgbClr val="006749"/>
                </a:solidFill>
              </a:rPr>
              <a:t/>
            </a:r>
            <a:br>
              <a:rPr lang="hu-HU" sz="2400" b="1" u="sng" kern="1200" dirty="0" smtClean="0">
                <a:solidFill>
                  <a:srgbClr val="006749"/>
                </a:solidFill>
              </a:rPr>
            </a:br>
            <a:r>
              <a:rPr lang="hu-HU" sz="2400" b="1" u="sng" kern="1200" dirty="0" smtClean="0">
                <a:solidFill>
                  <a:srgbClr val="006749"/>
                </a:solidFill>
              </a:rPr>
              <a:t>További előnyök lakáslízingnél</a:t>
            </a:r>
            <a:r>
              <a:rPr lang="hu-HU" sz="2000" b="1" u="sng" kern="1200" dirty="0">
                <a:solidFill>
                  <a:srgbClr val="006749"/>
                </a:solidFill>
              </a:rPr>
              <a:t/>
            </a:r>
            <a:br>
              <a:rPr lang="hu-HU" sz="2000" b="1" u="sng" kern="1200" dirty="0">
                <a:solidFill>
                  <a:srgbClr val="006749"/>
                </a:solidFill>
              </a:rPr>
            </a:br>
            <a:endParaRPr lang="hu-HU" sz="2000" b="1" u="sng" kern="1200" dirty="0">
              <a:solidFill>
                <a:srgbClr val="006749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424863" cy="44656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endParaRPr lang="hu-HU" sz="2000" b="1" dirty="0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hu-HU" sz="2000" b="1" dirty="0" smtClean="0">
                <a:solidFill>
                  <a:srgbClr val="FF0000"/>
                </a:solidFill>
                <a:latin typeface="Comic Sans MS" pitchFamily="66" charset="0"/>
              </a:rPr>
              <a:t>Új és használt ingatlanra </a:t>
            </a:r>
            <a:r>
              <a:rPr lang="hu-HU" sz="2000" b="1" dirty="0" smtClean="0">
                <a:solidFill>
                  <a:srgbClr val="007635"/>
                </a:solidFill>
                <a:latin typeface="Comic Sans MS" pitchFamily="66" charset="0"/>
              </a:rPr>
              <a:t>egyaránt igénybe vehető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hu-HU" sz="2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hu-HU" sz="2000" b="1" dirty="0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hu-HU" sz="2000" b="1" dirty="0" smtClean="0">
                <a:solidFill>
                  <a:srgbClr val="FF0000"/>
                </a:solidFill>
                <a:latin typeface="Comic Sans MS" pitchFamily="66" charset="0"/>
              </a:rPr>
              <a:t>Új építésű </a:t>
            </a:r>
            <a:r>
              <a:rPr lang="hu-HU" sz="2000" b="1" dirty="0" smtClean="0">
                <a:latin typeface="Comic Sans MS" pitchFamily="66" charset="0"/>
              </a:rPr>
              <a:t>lakásnál</a:t>
            </a:r>
            <a:r>
              <a:rPr lang="hu-HU" sz="2000" b="1" dirty="0" smtClean="0">
                <a:solidFill>
                  <a:srgbClr val="FF0000"/>
                </a:solidFill>
                <a:latin typeface="Comic Sans MS" pitchFamily="66" charset="0"/>
              </a:rPr>
              <a:t> alacsony törlesztő részlet</a:t>
            </a:r>
            <a:r>
              <a:rPr lang="hu-HU" sz="2000" b="1" dirty="0" smtClean="0">
                <a:latin typeface="Comic Sans MS" pitchFamily="66" charset="0"/>
              </a:rPr>
              <a:t>, mert a finanszírozott összeg </a:t>
            </a:r>
            <a:r>
              <a:rPr lang="hu-HU" sz="2000" b="1" dirty="0" smtClean="0">
                <a:solidFill>
                  <a:srgbClr val="FF0000"/>
                </a:solidFill>
                <a:latin typeface="Comic Sans MS" pitchFamily="66" charset="0"/>
              </a:rPr>
              <a:t>27%-os ÁFA része kamatmentes</a:t>
            </a:r>
          </a:p>
          <a:p>
            <a:pPr eaLnBrk="1" hangingPunct="1">
              <a:lnSpc>
                <a:spcPct val="80000"/>
              </a:lnSpc>
              <a:defRPr/>
            </a:pPr>
            <a:endParaRPr lang="hu-HU" sz="2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hu-HU" sz="2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hu-HU" sz="2000" b="1" dirty="0" smtClean="0">
                <a:solidFill>
                  <a:srgbClr val="FF0000"/>
                </a:solidFill>
                <a:latin typeface="Comic Sans MS" pitchFamily="66" charset="0"/>
              </a:rPr>
              <a:t>Nincs</a:t>
            </a:r>
            <a:r>
              <a:rPr lang="hu-HU" sz="2000" b="1" dirty="0" smtClean="0">
                <a:latin typeface="Comic Sans MS" pitchFamily="66" charset="0"/>
              </a:rPr>
              <a:t> felső </a:t>
            </a:r>
            <a:r>
              <a:rPr lang="hu-HU" sz="2000" b="1" dirty="0" smtClean="0">
                <a:solidFill>
                  <a:srgbClr val="FF0000"/>
                </a:solidFill>
                <a:latin typeface="Comic Sans MS" pitchFamily="66" charset="0"/>
              </a:rPr>
              <a:t>finanszírozási határ</a:t>
            </a:r>
          </a:p>
          <a:p>
            <a:pPr eaLnBrk="1" hangingPunct="1">
              <a:lnSpc>
                <a:spcPct val="80000"/>
              </a:lnSpc>
              <a:defRPr/>
            </a:pPr>
            <a:endParaRPr lang="hu-HU" sz="2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hu-HU" sz="2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hu-HU" sz="2000" b="1" dirty="0" smtClean="0">
                <a:solidFill>
                  <a:srgbClr val="FF0000"/>
                </a:solidFill>
                <a:latin typeface="Comic Sans MS" pitchFamily="66" charset="0"/>
              </a:rPr>
              <a:t>Életkori határ: </a:t>
            </a:r>
            <a:r>
              <a:rPr lang="hu-HU" sz="2000" b="1" dirty="0" smtClean="0">
                <a:latin typeface="Comic Sans MS" pitchFamily="66" charset="0"/>
              </a:rPr>
              <a:t>a lízingbevevő a futamidő végéig nem töltheti be a 80. életévét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hu-HU" sz="20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hu-HU" sz="2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hu-HU" sz="1800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body"/>
          </p:nvPr>
        </p:nvSpPr>
        <p:spPr>
          <a:xfrm>
            <a:off x="420688" y="3629025"/>
            <a:ext cx="8432800" cy="2054225"/>
          </a:xfrm>
          <a:solidFill>
            <a:schemeClr val="bg1"/>
          </a:solidFill>
          <a:extLst/>
        </p:spPr>
        <p:txBody>
          <a:bodyPr lIns="90000" tIns="46800" rIns="90000" bIns="46800" anchor="t">
            <a:spAutoFit/>
          </a:bodyPr>
          <a:lstStyle/>
          <a:p>
            <a:pPr marL="341313" indent="-341313" defTabSz="449263" eaLnBrk="1" hangingPunct="1">
              <a:lnSpc>
                <a:spcPct val="80000"/>
              </a:lnSpc>
              <a:spcBef>
                <a:spcPts val="450"/>
              </a:spcBef>
              <a:buFontTx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1800" dirty="0" err="1" smtClean="0">
                <a:latin typeface="Comic Sans MS" pitchFamily="66" charset="0"/>
              </a:rPr>
              <a:t>Ügyfelünk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b="1" dirty="0" err="1" smtClean="0">
                <a:solidFill>
                  <a:srgbClr val="FF0000"/>
                </a:solidFill>
                <a:latin typeface="Comic Sans MS" pitchFamily="66" charset="0"/>
              </a:rPr>
              <a:t>kiválasztja</a:t>
            </a:r>
            <a:r>
              <a:rPr lang="en-GB" sz="1800" b="1" dirty="0" smtClean="0">
                <a:solidFill>
                  <a:srgbClr val="FF0000"/>
                </a:solidFill>
                <a:latin typeface="Comic Sans MS" pitchFamily="66" charset="0"/>
              </a:rPr>
              <a:t> a </a:t>
            </a:r>
            <a:r>
              <a:rPr lang="en-GB" sz="1800" b="1" dirty="0" err="1" smtClean="0">
                <a:solidFill>
                  <a:srgbClr val="FF0000"/>
                </a:solidFill>
                <a:latin typeface="Comic Sans MS" pitchFamily="66" charset="0"/>
              </a:rPr>
              <a:t>lakást</a:t>
            </a:r>
            <a:r>
              <a:rPr lang="en-GB" sz="1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1800" b="1" dirty="0" err="1" smtClean="0">
                <a:solidFill>
                  <a:srgbClr val="FF0000"/>
                </a:solidFill>
                <a:latin typeface="Comic Sans MS" pitchFamily="66" charset="0"/>
              </a:rPr>
              <a:t>és</a:t>
            </a:r>
            <a:r>
              <a:rPr lang="en-GB" sz="18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1800" b="1" dirty="0" err="1" smtClean="0">
                <a:solidFill>
                  <a:srgbClr val="FF0000"/>
                </a:solidFill>
                <a:latin typeface="Comic Sans MS" pitchFamily="66" charset="0"/>
              </a:rPr>
              <a:t>szándéknyilatkozatot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ír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alá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az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eladóval</a:t>
            </a:r>
            <a:endParaRPr lang="en-GB" sz="1800" dirty="0" smtClean="0">
              <a:latin typeface="Comic Sans MS" pitchFamily="66" charset="0"/>
            </a:endParaRPr>
          </a:p>
          <a:p>
            <a:pPr marL="341313" indent="-341313" defTabSz="449263" eaLnBrk="1" hangingPunct="1">
              <a:lnSpc>
                <a:spcPct val="80000"/>
              </a:lnSpc>
              <a:spcBef>
                <a:spcPts val="450"/>
              </a:spcBef>
              <a:buClr>
                <a:srgbClr val="FF9933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hu-HU" sz="1800" dirty="0" smtClean="0">
                <a:latin typeface="Comic Sans MS" pitchFamily="66" charset="0"/>
              </a:rPr>
              <a:t>2.</a:t>
            </a:r>
            <a:r>
              <a:rPr lang="hu-HU" sz="18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1800" b="1" dirty="0" err="1" smtClean="0">
                <a:latin typeface="Comic Sans MS" pitchFamily="66" charset="0"/>
              </a:rPr>
              <a:t>Ügyfelünk</a:t>
            </a:r>
            <a:r>
              <a:rPr lang="en-GB" sz="18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1800" b="1" dirty="0" err="1" smtClean="0">
                <a:solidFill>
                  <a:srgbClr val="FF0000"/>
                </a:solidFill>
                <a:latin typeface="Comic Sans MS" pitchFamily="66" charset="0"/>
              </a:rPr>
              <a:t>lízingszerződést</a:t>
            </a:r>
            <a:r>
              <a:rPr lang="en-GB" sz="18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1800" b="1" dirty="0" err="1" smtClean="0">
                <a:solidFill>
                  <a:srgbClr val="FF0000"/>
                </a:solidFill>
                <a:latin typeface="Comic Sans MS" pitchFamily="66" charset="0"/>
              </a:rPr>
              <a:t>köt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az</a:t>
            </a:r>
            <a:r>
              <a:rPr lang="en-GB" sz="1800" dirty="0" smtClean="0">
                <a:latin typeface="Comic Sans MS" pitchFamily="66" charset="0"/>
              </a:rPr>
              <a:t> OTP </a:t>
            </a:r>
            <a:r>
              <a:rPr lang="hu-HU" sz="1800" dirty="0" smtClean="0">
                <a:latin typeface="Comic Sans MS" pitchFamily="66" charset="0"/>
              </a:rPr>
              <a:t>Ingatlan</a:t>
            </a:r>
            <a:r>
              <a:rPr lang="en-GB" sz="1800" dirty="0" err="1" smtClean="0">
                <a:latin typeface="Comic Sans MS" pitchFamily="66" charset="0"/>
              </a:rPr>
              <a:t>lízinggel</a:t>
            </a:r>
            <a:endParaRPr lang="en-GB" sz="1800" dirty="0" smtClean="0">
              <a:latin typeface="Comic Sans MS" pitchFamily="66" charset="0"/>
            </a:endParaRPr>
          </a:p>
          <a:p>
            <a:pPr marL="341313" indent="-341313" defTabSz="449263" eaLnBrk="1" hangingPunct="1">
              <a:lnSpc>
                <a:spcPct val="80000"/>
              </a:lnSpc>
              <a:spcBef>
                <a:spcPts val="450"/>
              </a:spcBef>
              <a:buClr>
                <a:srgbClr val="FF9933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hu-HU" sz="1800" dirty="0" smtClean="0">
                <a:latin typeface="Comic Sans MS" pitchFamily="66" charset="0"/>
              </a:rPr>
              <a:t>3.</a:t>
            </a:r>
            <a:r>
              <a:rPr lang="hu-HU" sz="18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1800" b="1" dirty="0" err="1" smtClean="0">
                <a:latin typeface="Comic Sans MS" pitchFamily="66" charset="0"/>
              </a:rPr>
              <a:t>Az</a:t>
            </a:r>
            <a:r>
              <a:rPr lang="en-GB" sz="1800" b="1" dirty="0" smtClean="0">
                <a:latin typeface="Comic Sans MS" pitchFamily="66" charset="0"/>
              </a:rPr>
              <a:t> OTP </a:t>
            </a:r>
            <a:r>
              <a:rPr lang="hu-HU" sz="1800" b="1" dirty="0" smtClean="0">
                <a:latin typeface="Comic Sans MS" pitchFamily="66" charset="0"/>
              </a:rPr>
              <a:t>Ingatlan</a:t>
            </a:r>
            <a:r>
              <a:rPr lang="en-GB" sz="1800" b="1" dirty="0" err="1" smtClean="0">
                <a:latin typeface="Comic Sans MS" pitchFamily="66" charset="0"/>
              </a:rPr>
              <a:t>lízing</a:t>
            </a:r>
            <a:r>
              <a:rPr lang="en-GB" sz="1800" b="1" dirty="0" smtClean="0">
                <a:latin typeface="Comic Sans MS" pitchFamily="66" charset="0"/>
              </a:rPr>
              <a:t> </a:t>
            </a:r>
            <a:r>
              <a:rPr lang="en-GB" sz="1800" b="1" dirty="0" err="1" smtClean="0">
                <a:solidFill>
                  <a:srgbClr val="FF0000"/>
                </a:solidFill>
                <a:latin typeface="Comic Sans MS" pitchFamily="66" charset="0"/>
              </a:rPr>
              <a:t>adás-vételi</a:t>
            </a:r>
            <a:r>
              <a:rPr lang="en-GB" sz="18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1800" b="1" dirty="0" err="1" smtClean="0">
                <a:solidFill>
                  <a:srgbClr val="FF0000"/>
                </a:solidFill>
                <a:latin typeface="Comic Sans MS" pitchFamily="66" charset="0"/>
              </a:rPr>
              <a:t>szerződést</a:t>
            </a:r>
            <a:r>
              <a:rPr lang="en-GB" sz="18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1800" b="1" dirty="0" err="1" smtClean="0">
                <a:solidFill>
                  <a:srgbClr val="FF0000"/>
                </a:solidFill>
                <a:latin typeface="Comic Sans MS" pitchFamily="66" charset="0"/>
              </a:rPr>
              <a:t>köt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az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eladóval</a:t>
            </a:r>
            <a:endParaRPr lang="en-GB" sz="1800" dirty="0" smtClean="0">
              <a:latin typeface="Comic Sans MS" pitchFamily="66" charset="0"/>
            </a:endParaRPr>
          </a:p>
          <a:p>
            <a:pPr marL="341313" indent="-341313" defTabSz="449263" eaLnBrk="1" hangingPunct="1">
              <a:lnSpc>
                <a:spcPct val="80000"/>
              </a:lnSpc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hu-HU" sz="1800" dirty="0" smtClean="0">
                <a:latin typeface="Comic Sans MS" pitchFamily="66" charset="0"/>
              </a:rPr>
              <a:t>4. </a:t>
            </a:r>
            <a:r>
              <a:rPr lang="en-GB" sz="1800" dirty="0" err="1" smtClean="0">
                <a:latin typeface="Comic Sans MS" pitchFamily="66" charset="0"/>
              </a:rPr>
              <a:t>Ügyfelünk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b="1" dirty="0" err="1" smtClean="0">
                <a:solidFill>
                  <a:srgbClr val="FF0000"/>
                </a:solidFill>
                <a:latin typeface="Comic Sans MS" pitchFamily="66" charset="0"/>
              </a:rPr>
              <a:t>birtokba</a:t>
            </a:r>
            <a:r>
              <a:rPr lang="en-GB" sz="18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1800" b="1" dirty="0" err="1" smtClean="0">
                <a:solidFill>
                  <a:srgbClr val="FF0000"/>
                </a:solidFill>
                <a:latin typeface="Comic Sans MS" pitchFamily="66" charset="0"/>
              </a:rPr>
              <a:t>veszi</a:t>
            </a:r>
            <a:r>
              <a:rPr lang="en-GB" sz="1800" dirty="0" smtClean="0">
                <a:latin typeface="Comic Sans MS" pitchFamily="66" charset="0"/>
              </a:rPr>
              <a:t> a </a:t>
            </a:r>
            <a:r>
              <a:rPr lang="en-GB" sz="1800" dirty="0" err="1" smtClean="0">
                <a:latin typeface="Comic Sans MS" pitchFamily="66" charset="0"/>
              </a:rPr>
              <a:t>lakást</a:t>
            </a:r>
            <a:r>
              <a:rPr lang="en-GB" sz="1800" dirty="0" smtClean="0">
                <a:latin typeface="Comic Sans MS" pitchFamily="66" charset="0"/>
              </a:rPr>
              <a:t>, a </a:t>
            </a:r>
            <a:r>
              <a:rPr lang="en-GB" sz="1800" dirty="0" err="1" smtClean="0">
                <a:latin typeface="Comic Sans MS" pitchFamily="66" charset="0"/>
              </a:rPr>
              <a:t>futamidő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végén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pedig</a:t>
            </a:r>
            <a:r>
              <a:rPr lang="en-GB" sz="1800" dirty="0" smtClean="0">
                <a:latin typeface="Comic Sans MS" pitchFamily="66" charset="0"/>
              </a:rPr>
              <a:t>  </a:t>
            </a:r>
            <a:r>
              <a:rPr lang="en-GB" sz="1800" dirty="0" err="1" smtClean="0">
                <a:latin typeface="Comic Sans MS" pitchFamily="66" charset="0"/>
              </a:rPr>
              <a:t>automatikusan</a:t>
            </a:r>
            <a:r>
              <a:rPr lang="en-GB" sz="1800" dirty="0" smtClean="0">
                <a:latin typeface="Comic Sans MS" pitchFamily="66" charset="0"/>
              </a:rPr>
              <a:t>,</a:t>
            </a:r>
            <a:endParaRPr lang="hu-HU" sz="1800" dirty="0" smtClean="0">
              <a:latin typeface="Comic Sans MS" pitchFamily="66" charset="0"/>
            </a:endParaRPr>
          </a:p>
          <a:p>
            <a:pPr marL="341313" indent="-341313" defTabSz="449263" eaLnBrk="1" hangingPunct="1">
              <a:lnSpc>
                <a:spcPct val="80000"/>
              </a:lnSpc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hu-HU" sz="1800" dirty="0" smtClean="0">
                <a:latin typeface="Comic Sans MS" pitchFamily="66" charset="0"/>
              </a:rPr>
              <a:t>    </a:t>
            </a:r>
            <a:r>
              <a:rPr lang="en-GB" sz="1800" dirty="0" err="1" smtClean="0">
                <a:latin typeface="Comic Sans MS" pitchFamily="66" charset="0"/>
              </a:rPr>
              <a:t>vagy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opció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lehívásával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hu-HU" sz="1800" dirty="0" smtClean="0">
                <a:latin typeface="Comic Sans MS" pitchFamily="66" charset="0"/>
              </a:rPr>
              <a:t>jogi értelemben is </a:t>
            </a:r>
            <a:r>
              <a:rPr lang="en-GB" sz="1800" dirty="0" err="1" smtClean="0">
                <a:latin typeface="Comic Sans MS" pitchFamily="66" charset="0"/>
              </a:rPr>
              <a:t>tulajdonossá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válik</a:t>
            </a:r>
            <a:endParaRPr lang="hu-HU" sz="1800" dirty="0" smtClean="0">
              <a:latin typeface="Comic Sans MS" pitchFamily="66" charset="0"/>
            </a:endParaRPr>
          </a:p>
          <a:p>
            <a:pPr marL="341313" indent="-341313" defTabSz="449263" eaLnBrk="1" hangingPunct="1">
              <a:lnSpc>
                <a:spcPct val="80000"/>
              </a:lnSpc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hu-HU" sz="1800" dirty="0" smtClean="0">
              <a:latin typeface="Comic Sans MS" pitchFamily="66" charset="0"/>
            </a:endParaRPr>
          </a:p>
          <a:p>
            <a:pPr marL="341313" indent="-341313" defTabSz="449263" eaLnBrk="1" hangingPunct="1">
              <a:lnSpc>
                <a:spcPct val="80000"/>
              </a:lnSpc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hu-HU" sz="2000" dirty="0" smtClean="0">
                <a:latin typeface="Comic Sans MS" pitchFamily="66" charset="0"/>
              </a:rPr>
              <a:t>Gyakorlati szempontból a lakáshitel és lakáslízing szinte megegyezik.</a:t>
            </a:r>
            <a:endParaRPr lang="en-GB" sz="2000" dirty="0" smtClean="0">
              <a:latin typeface="Comic Sans MS" pitchFamily="66" charset="0"/>
            </a:endParaRPr>
          </a:p>
        </p:txBody>
      </p:sp>
      <p:sp>
        <p:nvSpPr>
          <p:cNvPr id="78850" name="Rectangle 3"/>
          <p:cNvSpPr>
            <a:spLocks noChangeArrowheads="1"/>
          </p:cNvSpPr>
          <p:nvPr/>
        </p:nvSpPr>
        <p:spPr bwMode="auto">
          <a:xfrm>
            <a:off x="212725" y="331788"/>
            <a:ext cx="70961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defTabSz="449263">
              <a:buClr>
                <a:srgbClr val="006F51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u-HU" sz="3200" b="1">
              <a:solidFill>
                <a:srgbClr val="006F51"/>
              </a:solidFill>
              <a:latin typeface="Comic Sans MS" pitchFamily="66" charset="0"/>
            </a:endParaRPr>
          </a:p>
          <a:p>
            <a:pPr defTabSz="449263">
              <a:buClr>
                <a:srgbClr val="006F51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u-HU" sz="3200" b="1">
                <a:solidFill>
                  <a:srgbClr val="006F51"/>
                </a:solidFill>
                <a:latin typeface="Comic Sans MS" pitchFamily="66" charset="0"/>
              </a:rPr>
              <a:t>A lakáslízing folyamat…</a:t>
            </a:r>
          </a:p>
          <a:p>
            <a:pPr defTabSz="449263">
              <a:buClr>
                <a:srgbClr val="006F51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3200" b="1">
              <a:solidFill>
                <a:srgbClr val="006F51"/>
              </a:solidFill>
              <a:latin typeface="Comic Sans MS" pitchFamily="66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707904" y="980728"/>
            <a:ext cx="1656184" cy="1152873"/>
          </a:xfrm>
          <a:prstGeom prst="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000" b="1" dirty="0" err="1">
                <a:solidFill>
                  <a:srgbClr val="006749"/>
                </a:solidFill>
              </a:rPr>
              <a:t>Ügyfél</a:t>
            </a:r>
            <a:endParaRPr lang="en-GB" sz="2000" b="1" dirty="0">
              <a:solidFill>
                <a:srgbClr val="006749"/>
              </a:solidFill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611560" y="2498880"/>
            <a:ext cx="1808449" cy="1074738"/>
          </a:xfrm>
          <a:prstGeom prst="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000" b="1" dirty="0">
                <a:solidFill>
                  <a:srgbClr val="006749"/>
                </a:solidFill>
              </a:rPr>
              <a:t>OTP </a:t>
            </a:r>
            <a:r>
              <a:rPr lang="hu-HU" sz="2000" b="1" dirty="0">
                <a:solidFill>
                  <a:srgbClr val="006749"/>
                </a:solidFill>
              </a:rPr>
              <a:t>Ingatlan</a:t>
            </a:r>
            <a:r>
              <a:rPr lang="en-GB" sz="2000" b="1" dirty="0" err="1">
                <a:solidFill>
                  <a:srgbClr val="006749"/>
                </a:solidFill>
              </a:rPr>
              <a:t>lízing</a:t>
            </a:r>
            <a:endParaRPr lang="en-GB" sz="2000" b="1" dirty="0">
              <a:solidFill>
                <a:srgbClr val="006749"/>
              </a:solidFill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6660232" y="2482850"/>
            <a:ext cx="1705619" cy="1074738"/>
          </a:xfrm>
          <a:prstGeom prst="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000" b="1" dirty="0" err="1">
                <a:solidFill>
                  <a:srgbClr val="006749"/>
                </a:solidFill>
              </a:rPr>
              <a:t>Beruházó</a:t>
            </a:r>
            <a:r>
              <a:rPr lang="en-GB" sz="2000" b="1" dirty="0">
                <a:solidFill>
                  <a:srgbClr val="006749"/>
                </a:solidFill>
              </a:rPr>
              <a:t>/</a:t>
            </a:r>
            <a:endParaRPr lang="hu-HU" sz="2000" b="1" dirty="0">
              <a:solidFill>
                <a:srgbClr val="006749"/>
              </a:solidFill>
            </a:endParaRPr>
          </a:p>
          <a:p>
            <a:pPr algn="ctr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000" b="1" dirty="0" err="1">
                <a:solidFill>
                  <a:srgbClr val="006749"/>
                </a:solidFill>
              </a:rPr>
              <a:t>Eladó</a:t>
            </a:r>
            <a:endParaRPr lang="en-GB" sz="2000" b="1" dirty="0">
              <a:solidFill>
                <a:srgbClr val="006749"/>
              </a:solidFill>
            </a:endParaRPr>
          </a:p>
        </p:txBody>
      </p:sp>
      <p:sp>
        <p:nvSpPr>
          <p:cNvPr id="78860" name="Line 7"/>
          <p:cNvSpPr>
            <a:spLocks noChangeShapeType="1"/>
          </p:cNvSpPr>
          <p:nvPr/>
        </p:nvSpPr>
        <p:spPr bwMode="auto">
          <a:xfrm flipH="1">
            <a:off x="2419350" y="2271713"/>
            <a:ext cx="1917700" cy="792162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78861" name="Line 8"/>
          <p:cNvSpPr>
            <a:spLocks noChangeShapeType="1"/>
          </p:cNvSpPr>
          <p:nvPr/>
        </p:nvSpPr>
        <p:spPr bwMode="auto">
          <a:xfrm flipV="1">
            <a:off x="3473450" y="3063875"/>
            <a:ext cx="2327275" cy="4763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78862" name="Line 9"/>
          <p:cNvSpPr>
            <a:spLocks noChangeShapeType="1"/>
          </p:cNvSpPr>
          <p:nvPr/>
        </p:nvSpPr>
        <p:spPr bwMode="auto">
          <a:xfrm flipH="1" flipV="1">
            <a:off x="4756150" y="2265363"/>
            <a:ext cx="1903413" cy="755650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78863" name="Text Box 10"/>
          <p:cNvSpPr txBox="1">
            <a:spLocks noChangeArrowheads="1"/>
          </p:cNvSpPr>
          <p:nvPr/>
        </p:nvSpPr>
        <p:spPr bwMode="auto">
          <a:xfrm>
            <a:off x="5926138" y="2371725"/>
            <a:ext cx="6175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spcBef>
                <a:spcPts val="1125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  <a:latin typeface="Comic Sans MS" pitchFamily="66" charset="0"/>
              </a:rPr>
              <a:t>1.</a:t>
            </a:r>
          </a:p>
        </p:txBody>
      </p:sp>
      <p:sp>
        <p:nvSpPr>
          <p:cNvPr id="78864" name="Text Box 11"/>
          <p:cNvSpPr txBox="1">
            <a:spLocks noChangeArrowheads="1"/>
          </p:cNvSpPr>
          <p:nvPr/>
        </p:nvSpPr>
        <p:spPr bwMode="auto">
          <a:xfrm>
            <a:off x="4227513" y="3230563"/>
            <a:ext cx="6175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spcBef>
                <a:spcPts val="1125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  <a:latin typeface="Comic Sans MS" pitchFamily="66" charset="0"/>
              </a:rPr>
              <a:t>3.</a:t>
            </a:r>
          </a:p>
        </p:txBody>
      </p:sp>
      <p:sp>
        <p:nvSpPr>
          <p:cNvPr id="78865" name="Text Box 12"/>
          <p:cNvSpPr txBox="1">
            <a:spLocks noChangeArrowheads="1"/>
          </p:cNvSpPr>
          <p:nvPr/>
        </p:nvSpPr>
        <p:spPr bwMode="auto">
          <a:xfrm>
            <a:off x="2414588" y="2341563"/>
            <a:ext cx="6175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spcBef>
                <a:spcPts val="1125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  <a:latin typeface="Comic Sans MS" pitchFamily="66" charset="0"/>
              </a:rPr>
              <a:t>2.</a:t>
            </a:r>
          </a:p>
        </p:txBody>
      </p:sp>
      <p:pic>
        <p:nvPicPr>
          <p:cNvPr id="18445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4188" y="1117600"/>
            <a:ext cx="906462" cy="871538"/>
          </a:xfrm>
          <a:prstGeom prst="rect">
            <a:avLst/>
          </a:prstGeom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78867" name="Line 14"/>
          <p:cNvSpPr>
            <a:spLocks noChangeShapeType="1"/>
          </p:cNvSpPr>
          <p:nvPr/>
        </p:nvSpPr>
        <p:spPr bwMode="auto">
          <a:xfrm flipV="1">
            <a:off x="5600700" y="1485900"/>
            <a:ext cx="987425" cy="373063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78868" name="Text Box 15"/>
          <p:cNvSpPr txBox="1">
            <a:spLocks noChangeArrowheads="1"/>
          </p:cNvSpPr>
          <p:nvPr/>
        </p:nvSpPr>
        <p:spPr bwMode="auto">
          <a:xfrm>
            <a:off x="5786438" y="1117600"/>
            <a:ext cx="6175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spcBef>
                <a:spcPts val="1125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  <a:latin typeface="Comic Sans MS" pitchFamily="66" charset="0"/>
              </a:rPr>
              <a:t>4.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39&quot;&gt;&lt;version val=&quot;21137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14&quot;&gt;&lt;elem m_fUsage=&quot;8.25154133084180510000E+000&quot;&gt;&lt;m_ppcolschidx val=&quot;0&quot;/&gt;&lt;m_rgb r=&quot;66&quot; g=&quot;cc&quot; b=&quot;0&quot;/&gt;&lt;/elem&gt;&lt;elem m_fUsage=&quot;1.16572998917263140000E+000&quot;&gt;&lt;m_ppcolschidx val=&quot;0&quot;/&gt;&lt;m_rgb r=&quot;ad&quot; g=&quot;ff&quot; b=&quot;5b&quot;/&gt;&lt;/elem&gt;&lt;elem m_fUsage=&quot;1.38158059380152940000E-001&quot;&gt;&lt;m_ppcolschidx val=&quot;0&quot;/&gt;&lt;m_rgb r=&quot;cb&quot; g=&quot;6&quot; b=&quot;1&quot;/&gt;&lt;/elem&gt;&lt;elem m_fUsage=&quot;1.24498474016561540000E-001&quot;&gt;&lt;m_ppcolschidx val=&quot;0&quot;/&gt;&lt;m_rgb r=&quot;4a&quot; g=&quot;95&quot; b=&quot;0&quot;/&gt;&lt;/elem&gt;&lt;elem m_fUsage=&quot;1.07401259026549510000E-001&quot;&gt;&lt;m_ppcolschidx val=&quot;0&quot;/&gt;&lt;m_rgb r=&quot;f8&quot; g=&quot;ff&quot; b=&quot;80&quot;/&gt;&lt;/elem&gt;&lt;elem m_fUsage=&quot;8.87153677435765090000E-002&quot;&gt;&lt;m_ppcolschidx val=&quot;0&quot;/&gt;&lt;m_rgb r=&quot;90&quot; g=&quot;df&quot; b=&quot;26&quot;/&gt;&lt;/elem&gt;&lt;elem m_fUsage=&quot;7.59549325880224670000E-002&quot;&gt;&lt;m_ppcolschidx val=&quot;0&quot;/&gt;&lt;m_rgb r=&quot;d9&quot; g=&quot;ff&quot; b=&quot;b3&quot;/&gt;&lt;/elem&gt;&lt;elem m_fUsage=&quot;4.74009776453409370000E-002&quot;&gt;&lt;m_ppcolschidx val=&quot;0&quot;/&gt;&lt;m_rgb r=&quot;19&quot; g=&quot;4d&quot; b=&quot;19&quot;/&gt;&lt;/elem&gt;&lt;elem m_fUsage=&quot;1.24008167826307830000E-004&quot;&gt;&lt;m_ppcolschidx val=&quot;0&quot;/&gt;&lt;m_rgb r=&quot;80&quot; g=&quot;c8&quot; b=&quot;1e&quot;/&gt;&lt;/elem&gt;&lt;elem m_fUsage=&quot;9.49619203004967670000E-005&quot;&gt;&lt;m_ppcolschidx val=&quot;0&quot;/&gt;&lt;m_rgb r=&quot;bf&quot; g=&quot;ec&quot; b=&quot;82&quot;/&gt;&lt;/elem&gt;&lt;elem m_fUsage=&quot;7.69191554434023850000E-005&quot;&gt;&lt;m_ppcolschidx val=&quot;0&quot;/&gt;&lt;m_rgb r=&quot;9f&quot; g=&quot;e2&quot; b=&quot;45&quot;/&gt;&lt;/elem&gt;&lt;elem m_fUsage=&quot;5.55332867254367330000E-005&quot;&gt;&lt;m_ppcolschidx val=&quot;0&quot;/&gt;&lt;m_rgb r=&quot;db&quot; g=&quot;f4&quot; b=&quot;b9&quot;/&gt;&lt;/elem&gt;&lt;elem m_fUsage=&quot;5.04666578864163110000E-005&quot;&gt;&lt;m_ppcolschidx val=&quot;0&quot;/&gt;&lt;m_rgb r=&quot;5e&quot; g=&quot;92&quot; b=&quot;16&quot;/&gt;&lt;/elem&gt;&lt;elem m_fUsage=&quot;4.08779928879972110000E-005&quot;&gt;&lt;m_ppcolschidx val=&quot;0&quot;/&gt;&lt;m_rgb r=&quot;43&quot; g=&quot;69&quot; b=&quot;10&quot;/&gt;&lt;/elem&gt;&lt;/m_vecMRU&gt;&lt;/m_mruColor&gt;&lt;m_mapectfillschemeMRU/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,&lt;/m_chDecimalSymbol&gt;&lt;m_nGroupingDigits val=&quot;3&quot;/&gt;&lt;m_chGroupingSymbol&gt;.&lt;/m_chGroupingSymbol&gt;&lt;m_chDecimalSymbol17909&gt;,&lt;/m_chDecimalSymbol17909&gt;&lt;m_nGroupingDigits17909 val=&quot;3&quot;/&gt;&lt;m_chGroupingSymbol17909&gt;.&lt;/m_chGroupingSymbol17909&gt;&lt;/m_precDefault&gt;&lt;/CDefaultPrec&gt;&lt;/root&gt;"/>
  <p:tag name="THINKCELLUNDODONOTDELETE" val="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taaHP6mpUqaMNPPuU_W8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hy11CZbE2b0f22OQOMK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QpQYdJrUe2HjFJhUpns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0yz4uIvJEiJxJB3kdtYu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cf8vh25cEygMW_Tl6FTC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innKvwf0miegYMg.qSV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taaHP6mpUqaMNPPuU_W8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RHd01rjhEuMxUT5itvkj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FFiRPUlEq1RcMu3MzO1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cf8vh25cEygMW_Tl6FTC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hy11CZbE2b0f22OQOMK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cf8vh25cEygMW_Tl6FTC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innKvwf0miegYMg.qSV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0yz4uIvJEiJxJB3kdtYu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cf8vh25cEygMW_Tl6FTC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innKvwf0miegYMg.qSV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taaHP6mpUqaMNPPuU_W8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hy11CZbE2b0f22OQOMK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hy11CZbE2b0f22OQOMK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cf8vh25cEygMW_Tl6FTC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innKvwf0miegYMg.qSV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taaHP6mpUqaMNPPuU_W8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0nuyRW3N0aGz2mVijuCA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QpQYdJrUe2HjFJhUpns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NDCnidCY0ih1X3rz13JY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JdJ9mB2E.CI.V8qgv4G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cf8vh25cEygMW_Tl6FTC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QpQYdJrUe2HjFJhUpns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QpQYdJrUe2HjFJhUpns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cf8vh25cEygMW_Tl6FTC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innKvwf0miegYMg.qSVQ"/>
</p:tagLst>
</file>

<file path=ppt/theme/theme1.xml><?xml version="1.0" encoding="utf-8"?>
<a:theme xmlns:a="http://schemas.openxmlformats.org/drawingml/2006/main" name="RD_OTP">
  <a:themeElements>
    <a:clrScheme name="OTP prezentáció">
      <a:dk1>
        <a:srgbClr val="000000"/>
      </a:dk1>
      <a:lt1>
        <a:srgbClr val="FFFFFF"/>
      </a:lt1>
      <a:dk2>
        <a:srgbClr val="006749"/>
      </a:dk2>
      <a:lt2>
        <a:srgbClr val="5CB01C"/>
      </a:lt2>
      <a:accent1>
        <a:srgbClr val="99CC00"/>
      </a:accent1>
      <a:accent2>
        <a:srgbClr val="009999"/>
      </a:accent2>
      <a:accent3>
        <a:srgbClr val="2D2D8A"/>
      </a:accent3>
      <a:accent4>
        <a:srgbClr val="F2F2F2"/>
      </a:accent4>
      <a:accent5>
        <a:srgbClr val="D8D8D8"/>
      </a:accent5>
      <a:accent6>
        <a:srgbClr val="3F3F3F"/>
      </a:accent6>
      <a:hlink>
        <a:srgbClr val="FFFFFF"/>
      </a:hlink>
      <a:folHlink>
        <a:srgbClr val="FFFFFF"/>
      </a:folHlink>
    </a:clrScheme>
    <a:fontScheme name="OTP_magy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>
    <a:extraClrScheme>
      <a:clrScheme name="OTP_magya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P_magya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P_magya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P_magya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P_magya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P_magya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P_magya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P_magya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P_magya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P_magya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P_magya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P_magya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36000" rIns="0" bIns="0" numCol="1" anchor="t" anchorCtr="0" compatLnSpc="1">
        <a:prstTxWarp prst="textNoShape">
          <a:avLst/>
        </a:prstTxWarp>
        <a:spAutoFit/>
      </a:bodyPr>
      <a:lstStyle>
        <a:defPPr marL="9525" marR="0" indent="-9525" algn="ctr" defTabSz="914400" rtl="0" eaLnBrk="0" fontAlgn="base" latinLnBrk="0" hangingPunct="0">
          <a:lnSpc>
            <a:spcPct val="80000"/>
          </a:lnSpc>
          <a:spcBef>
            <a:spcPct val="130000"/>
          </a:spcBef>
          <a:spcAft>
            <a:spcPct val="0"/>
          </a:spcAft>
          <a:buClrTx/>
          <a:buSzTx/>
          <a:buFontTx/>
          <a:buNone/>
          <a:tabLst/>
          <a:defRPr kumimoji="0" lang="hu-HU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36000" rIns="0" bIns="0" numCol="1" anchor="t" anchorCtr="0" compatLnSpc="1">
        <a:prstTxWarp prst="textNoShape">
          <a:avLst/>
        </a:prstTxWarp>
        <a:spAutoFit/>
      </a:bodyPr>
      <a:lstStyle>
        <a:defPPr marL="9525" marR="0" indent="-9525" algn="ctr" defTabSz="914400" rtl="0" eaLnBrk="0" fontAlgn="base" latinLnBrk="0" hangingPunct="0">
          <a:lnSpc>
            <a:spcPct val="80000"/>
          </a:lnSpc>
          <a:spcBef>
            <a:spcPct val="130000"/>
          </a:spcBef>
          <a:spcAft>
            <a:spcPct val="0"/>
          </a:spcAft>
          <a:buClrTx/>
          <a:buSzTx/>
          <a:buFontTx/>
          <a:buNone/>
          <a:tabLst/>
          <a:defRPr kumimoji="0" lang="hu-HU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36000" rIns="0" bIns="0" numCol="1" anchor="t" anchorCtr="0" compatLnSpc="1">
        <a:prstTxWarp prst="textNoShape">
          <a:avLst/>
        </a:prstTxWarp>
        <a:spAutoFit/>
      </a:bodyPr>
      <a:lstStyle>
        <a:defPPr marL="9525" marR="0" indent="-9525" algn="ctr" defTabSz="914400" rtl="0" eaLnBrk="0" fontAlgn="base" latinLnBrk="0" hangingPunct="0">
          <a:lnSpc>
            <a:spcPct val="80000"/>
          </a:lnSpc>
          <a:spcBef>
            <a:spcPct val="130000"/>
          </a:spcBef>
          <a:spcAft>
            <a:spcPct val="0"/>
          </a:spcAft>
          <a:buClrTx/>
          <a:buSzTx/>
          <a:buFontTx/>
          <a:buNone/>
          <a:tabLst/>
          <a:defRPr kumimoji="0" lang="hu-HU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36000" rIns="0" bIns="0" numCol="1" anchor="t" anchorCtr="0" compatLnSpc="1">
        <a:prstTxWarp prst="textNoShape">
          <a:avLst/>
        </a:prstTxWarp>
        <a:spAutoFit/>
      </a:bodyPr>
      <a:lstStyle>
        <a:defPPr marL="9525" marR="0" indent="-9525" algn="ctr" defTabSz="914400" rtl="0" eaLnBrk="0" fontAlgn="base" latinLnBrk="0" hangingPunct="0">
          <a:lnSpc>
            <a:spcPct val="80000"/>
          </a:lnSpc>
          <a:spcBef>
            <a:spcPct val="130000"/>
          </a:spcBef>
          <a:spcAft>
            <a:spcPct val="0"/>
          </a:spcAft>
          <a:buClrTx/>
          <a:buSzTx/>
          <a:buFontTx/>
          <a:buNone/>
          <a:tabLst/>
          <a:defRPr kumimoji="0" lang="hu-HU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36000" rIns="0" bIns="0" numCol="1" anchor="t" anchorCtr="0" compatLnSpc="1">
        <a:prstTxWarp prst="textNoShape">
          <a:avLst/>
        </a:prstTxWarp>
        <a:spAutoFit/>
      </a:bodyPr>
      <a:lstStyle>
        <a:defPPr marL="9525" marR="0" indent="-9525" algn="ctr" defTabSz="914400" rtl="0" eaLnBrk="0" fontAlgn="base" latinLnBrk="0" hangingPunct="0">
          <a:lnSpc>
            <a:spcPct val="80000"/>
          </a:lnSpc>
          <a:spcBef>
            <a:spcPct val="130000"/>
          </a:spcBef>
          <a:spcAft>
            <a:spcPct val="0"/>
          </a:spcAft>
          <a:buClrTx/>
          <a:buSzTx/>
          <a:buFontTx/>
          <a:buNone/>
          <a:tabLst/>
          <a:defRPr kumimoji="0" lang="hu-HU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36000" rIns="0" bIns="0" numCol="1" anchor="t" anchorCtr="0" compatLnSpc="1">
        <a:prstTxWarp prst="textNoShape">
          <a:avLst/>
        </a:prstTxWarp>
        <a:spAutoFit/>
      </a:bodyPr>
      <a:lstStyle>
        <a:defPPr marL="9525" marR="0" indent="-9525" algn="ctr" defTabSz="914400" rtl="0" eaLnBrk="0" fontAlgn="base" latinLnBrk="0" hangingPunct="0">
          <a:lnSpc>
            <a:spcPct val="80000"/>
          </a:lnSpc>
          <a:spcBef>
            <a:spcPct val="130000"/>
          </a:spcBef>
          <a:spcAft>
            <a:spcPct val="0"/>
          </a:spcAft>
          <a:buClrTx/>
          <a:buSzTx/>
          <a:buFontTx/>
          <a:buNone/>
          <a:tabLst/>
          <a:defRPr kumimoji="0" lang="hu-HU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36000" rIns="0" bIns="0" numCol="1" anchor="t" anchorCtr="0" compatLnSpc="1">
        <a:prstTxWarp prst="textNoShape">
          <a:avLst/>
        </a:prstTxWarp>
        <a:spAutoFit/>
      </a:bodyPr>
      <a:lstStyle>
        <a:defPPr marL="9525" marR="0" indent="-9525" algn="ctr" defTabSz="914400" rtl="0" eaLnBrk="0" fontAlgn="base" latinLnBrk="0" hangingPunct="0">
          <a:lnSpc>
            <a:spcPct val="80000"/>
          </a:lnSpc>
          <a:spcBef>
            <a:spcPct val="130000"/>
          </a:spcBef>
          <a:spcAft>
            <a:spcPct val="0"/>
          </a:spcAft>
          <a:buClrTx/>
          <a:buSzTx/>
          <a:buFontTx/>
          <a:buNone/>
          <a:tabLst/>
          <a:defRPr kumimoji="0" lang="hu-HU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36000" rIns="0" bIns="0" numCol="1" anchor="t" anchorCtr="0" compatLnSpc="1">
        <a:prstTxWarp prst="textNoShape">
          <a:avLst/>
        </a:prstTxWarp>
        <a:spAutoFit/>
      </a:bodyPr>
      <a:lstStyle>
        <a:defPPr marL="9525" marR="0" indent="-9525" algn="ctr" defTabSz="914400" rtl="0" eaLnBrk="0" fontAlgn="base" latinLnBrk="0" hangingPunct="0">
          <a:lnSpc>
            <a:spcPct val="80000"/>
          </a:lnSpc>
          <a:spcBef>
            <a:spcPct val="130000"/>
          </a:spcBef>
          <a:spcAft>
            <a:spcPct val="0"/>
          </a:spcAft>
          <a:buClrTx/>
          <a:buSzTx/>
          <a:buFontTx/>
          <a:buNone/>
          <a:tabLst/>
          <a:defRPr kumimoji="0" lang="hu-HU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TP_lakastakarek_magyar">
  <a:themeElements>
    <a:clrScheme name="OTP_lakastakarek_magya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TP_lakastakarek_magy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TP_lakastakarek_magya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P_lakastakarek_magya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P_lakastakarek_magya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P_lakastakarek_magya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P_lakastakarek_magya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P_lakastakarek_magya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P_lakastakarek_magya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P_lakastakarek_magya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P_lakastakarek_magya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P_lakastakarek_magya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P_lakastakarek_magya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P_lakastakarek_magya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29423</TotalTime>
  <Words>2360</Words>
  <Application>Microsoft Office PowerPoint</Application>
  <PresentationFormat>On-screen Show (4:3)</PresentationFormat>
  <Paragraphs>429</Paragraphs>
  <Slides>37</Slides>
  <Notes>9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12</vt:i4>
      </vt:variant>
      <vt:variant>
        <vt:lpstr>Tervezősablon</vt:lpstr>
      </vt:variant>
      <vt:variant>
        <vt:i4>22</vt:i4>
      </vt:variant>
      <vt:variant>
        <vt:lpstr>Beágyazott OLE kiszolgálók</vt:lpstr>
      </vt:variant>
      <vt:variant>
        <vt:i4>2</vt:i4>
      </vt:variant>
      <vt:variant>
        <vt:lpstr>Diacímek</vt:lpstr>
      </vt:variant>
      <vt:variant>
        <vt:i4>37</vt:i4>
      </vt:variant>
    </vt:vector>
  </HeadingPairs>
  <TitlesOfParts>
    <vt:vector size="73" baseType="lpstr">
      <vt:lpstr>Arial</vt:lpstr>
      <vt:lpstr>Calibri</vt:lpstr>
      <vt:lpstr>Bauhaus 93</vt:lpstr>
      <vt:lpstr>Antique Olive Compact</vt:lpstr>
      <vt:lpstr>Comic Sans MS</vt:lpstr>
      <vt:lpstr>Wingdings</vt:lpstr>
      <vt:lpstr>Arial Black</vt:lpstr>
      <vt:lpstr>Aharoni</vt:lpstr>
      <vt:lpstr>Times New Roman</vt:lpstr>
      <vt:lpstr>Albertus Extra Bold</vt:lpstr>
      <vt:lpstr>Book Antiqua</vt:lpstr>
      <vt:lpstr>ＭＳ Ｐゴシック</vt:lpstr>
      <vt:lpstr>RD_OTP</vt:lpstr>
      <vt:lpstr>Alapértelmezett terv</vt:lpstr>
      <vt:lpstr>1_Alapértelmezett terv</vt:lpstr>
      <vt:lpstr>2_Alapértelmezett terv</vt:lpstr>
      <vt:lpstr>3_Alapértelmezett terv</vt:lpstr>
      <vt:lpstr>OTP_lakastakarek_magyar</vt:lpstr>
      <vt:lpstr>RD_OTP</vt:lpstr>
      <vt:lpstr>RD_OTP</vt:lpstr>
      <vt:lpstr>RD_OTP</vt:lpstr>
      <vt:lpstr>OTP_lakastakarek_magyar</vt:lpstr>
      <vt:lpstr>OTP_lakastakarek_magyar</vt:lpstr>
      <vt:lpstr>OTP_lakastakarek_magyar</vt:lpstr>
      <vt:lpstr>OTP_lakastakarek_magyar</vt:lpstr>
      <vt:lpstr>OTP_lakastakarek_magyar</vt:lpstr>
      <vt:lpstr>OTP_lakastakarek_magyar</vt:lpstr>
      <vt:lpstr>OTP_lakastakarek_magyar</vt:lpstr>
      <vt:lpstr>OTP_lakastakarek_magyar</vt:lpstr>
      <vt:lpstr>OTP_lakastakarek_magyar</vt:lpstr>
      <vt:lpstr>OTP_lakastakarek_magyar</vt:lpstr>
      <vt:lpstr>OTP_lakastakarek_magyar</vt:lpstr>
      <vt:lpstr>OTP_lakastakarek_magyar</vt:lpstr>
      <vt:lpstr>OTP_lakastakarek_magyar</vt:lpstr>
      <vt:lpstr>think-cell Slide</vt:lpstr>
      <vt:lpstr>Munkalap</vt:lpstr>
      <vt:lpstr>1. dia</vt:lpstr>
      <vt:lpstr>A legfontosabb változások</vt:lpstr>
      <vt:lpstr>3. dia</vt:lpstr>
      <vt:lpstr>4. dia</vt:lpstr>
      <vt:lpstr>5. dia</vt:lpstr>
      <vt:lpstr>6. dia</vt:lpstr>
      <vt:lpstr> További előnyök lakáslízingnél </vt:lpstr>
      <vt:lpstr> További előnyök lakáslízingnél </vt:lpstr>
      <vt:lpstr>9. dia</vt:lpstr>
      <vt:lpstr>10. dia</vt:lpstr>
      <vt:lpstr>11. dia</vt:lpstr>
      <vt:lpstr>Főbb jellemzők</vt:lpstr>
      <vt:lpstr>Maximális finanszírozás új és használt lakás esetén</vt:lpstr>
      <vt:lpstr>14. dia</vt:lpstr>
      <vt:lpstr>KEDVEZMÉNYES LAKÁSÉRTÉKESÍTÉS:</vt:lpstr>
      <vt:lpstr>Lakáshitel termékpaletta – Támogatott és piaci lakáshitelek</vt:lpstr>
      <vt:lpstr>Otthonteremtési kamattámogatott lakáshitelek – használt lakás</vt:lpstr>
      <vt:lpstr>18. dia</vt:lpstr>
      <vt:lpstr>19. dia</vt:lpstr>
      <vt:lpstr>Piaci feltételű lakáshitelek</vt:lpstr>
      <vt:lpstr>21. dia</vt:lpstr>
      <vt:lpstr>22. dia</vt:lpstr>
      <vt:lpstr>23. dia</vt:lpstr>
      <vt:lpstr>24. dia</vt:lpstr>
      <vt:lpstr>25. dia</vt:lpstr>
      <vt:lpstr>26. dia</vt:lpstr>
      <vt:lpstr>27. dia</vt:lpstr>
      <vt:lpstr>28. dia</vt:lpstr>
      <vt:lpstr>29. dia</vt:lpstr>
      <vt:lpstr>30. dia</vt:lpstr>
      <vt:lpstr>31. dia</vt:lpstr>
      <vt:lpstr>32. dia</vt:lpstr>
      <vt:lpstr>33. dia</vt:lpstr>
      <vt:lpstr>34. dia</vt:lpstr>
      <vt:lpstr>35. dia</vt:lpstr>
      <vt:lpstr>36. dia</vt:lpstr>
      <vt:lpstr>37. dia</vt:lpstr>
    </vt:vector>
  </TitlesOfParts>
  <Company>OTP Bank Rt.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2012. évi hálózati létszámmodell</dc:title>
  <dc:creator>RÜIG</dc:creator>
  <cp:lastModifiedBy>Szűcs László</cp:lastModifiedBy>
  <cp:revision>1499</cp:revision>
  <cp:lastPrinted>2013-06-26T11:22:15Z</cp:lastPrinted>
  <dcterms:created xsi:type="dcterms:W3CDTF">2009-05-11T13:25:25Z</dcterms:created>
  <dcterms:modified xsi:type="dcterms:W3CDTF">2013-08-27T09:28:29Z</dcterms:modified>
</cp:coreProperties>
</file>